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56" r:id="rId2"/>
    <p:sldId id="266" r:id="rId3"/>
    <p:sldId id="257" r:id="rId4"/>
    <p:sldId id="352" r:id="rId5"/>
    <p:sldId id="298" r:id="rId6"/>
    <p:sldId id="258" r:id="rId7"/>
    <p:sldId id="289" r:id="rId8"/>
    <p:sldId id="321" r:id="rId9"/>
    <p:sldId id="320" r:id="rId10"/>
    <p:sldId id="323" r:id="rId11"/>
    <p:sldId id="332" r:id="rId12"/>
    <p:sldId id="324" r:id="rId13"/>
    <p:sldId id="354" r:id="rId14"/>
    <p:sldId id="353" r:id="rId15"/>
    <p:sldId id="328" r:id="rId16"/>
    <p:sldId id="297" r:id="rId17"/>
    <p:sldId id="355" r:id="rId18"/>
    <p:sldId id="291" r:id="rId19"/>
    <p:sldId id="295" r:id="rId20"/>
    <p:sldId id="296" r:id="rId21"/>
    <p:sldId id="317" r:id="rId22"/>
    <p:sldId id="316" r:id="rId23"/>
    <p:sldId id="318" r:id="rId24"/>
    <p:sldId id="329" r:id="rId25"/>
    <p:sldId id="330" r:id="rId26"/>
    <p:sldId id="331" r:id="rId27"/>
    <p:sldId id="299" r:id="rId28"/>
    <p:sldId id="335" r:id="rId29"/>
    <p:sldId id="336" r:id="rId30"/>
    <p:sldId id="337" r:id="rId31"/>
    <p:sldId id="356" r:id="rId32"/>
    <p:sldId id="338" r:id="rId33"/>
    <p:sldId id="339" r:id="rId34"/>
    <p:sldId id="340" r:id="rId35"/>
    <p:sldId id="341" r:id="rId36"/>
    <p:sldId id="342" r:id="rId37"/>
    <p:sldId id="343" r:id="rId38"/>
    <p:sldId id="344" r:id="rId39"/>
    <p:sldId id="345" r:id="rId40"/>
    <p:sldId id="346" r:id="rId41"/>
    <p:sldId id="347" r:id="rId42"/>
    <p:sldId id="348" r:id="rId43"/>
    <p:sldId id="358" r:id="rId44"/>
    <p:sldId id="350" r:id="rId45"/>
    <p:sldId id="351" r:id="rId46"/>
    <p:sldId id="265"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652C542-EF8E-5547-A01E-C2240DED3458}">
          <p14:sldIdLst>
            <p14:sldId id="256"/>
            <p14:sldId id="266"/>
            <p14:sldId id="257"/>
            <p14:sldId id="352"/>
            <p14:sldId id="298"/>
            <p14:sldId id="258"/>
            <p14:sldId id="289"/>
            <p14:sldId id="321"/>
            <p14:sldId id="320"/>
            <p14:sldId id="323"/>
            <p14:sldId id="332"/>
            <p14:sldId id="324"/>
            <p14:sldId id="354"/>
            <p14:sldId id="353"/>
            <p14:sldId id="328"/>
            <p14:sldId id="297"/>
            <p14:sldId id="355"/>
            <p14:sldId id="291"/>
            <p14:sldId id="295"/>
            <p14:sldId id="296"/>
            <p14:sldId id="317"/>
            <p14:sldId id="316"/>
            <p14:sldId id="318"/>
            <p14:sldId id="329"/>
            <p14:sldId id="330"/>
            <p14:sldId id="331"/>
            <p14:sldId id="299"/>
            <p14:sldId id="335"/>
            <p14:sldId id="336"/>
            <p14:sldId id="337"/>
            <p14:sldId id="356"/>
            <p14:sldId id="338"/>
            <p14:sldId id="339"/>
            <p14:sldId id="340"/>
            <p14:sldId id="341"/>
            <p14:sldId id="342"/>
            <p14:sldId id="343"/>
            <p14:sldId id="344"/>
            <p14:sldId id="345"/>
            <p14:sldId id="346"/>
            <p14:sldId id="347"/>
            <p14:sldId id="348"/>
            <p14:sldId id="358"/>
            <p14:sldId id="350"/>
            <p14:sldId id="351"/>
            <p14:sldId id="26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8"/>
    <p:restoredTop sz="94643"/>
  </p:normalViewPr>
  <p:slideViewPr>
    <p:cSldViewPr snapToGrid="0" snapToObjects="1">
      <p:cViewPr varScale="1">
        <p:scale>
          <a:sx n="77" d="100"/>
          <a:sy n="77" d="100"/>
        </p:scale>
        <p:origin x="102" y="7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550BB1-259D-2347-BAAD-FAA09D43D701}" type="datetimeFigureOut">
              <a:rPr lang="en-US" smtClean="0"/>
              <a:t>1/12/2018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B733FD-F7BD-B246-9EC9-0DD4481298A4}" type="slidenum">
              <a:rPr lang="en-US" smtClean="0"/>
              <a:t>‹#›</a:t>
            </a:fld>
            <a:endParaRPr lang="en-US"/>
          </a:p>
        </p:txBody>
      </p:sp>
    </p:spTree>
    <p:extLst>
      <p:ext uri="{BB962C8B-B14F-4D97-AF65-F5344CB8AC3E}">
        <p14:creationId xmlns:p14="http://schemas.microsoft.com/office/powerpoint/2010/main" val="1388803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*Treated: Reviewed</a:t>
            </a:r>
            <a:r>
              <a:rPr lang="en-US" baseline="0" dirty="0"/>
              <a:t> Call time and Dispatch time for scheduled calls at 5AM and replaced them with avg. difference time between schedule and dispatch randomly.</a:t>
            </a:r>
            <a:endParaRPr lang="en-US" dirty="0"/>
          </a:p>
        </p:txBody>
      </p:sp>
      <p:sp>
        <p:nvSpPr>
          <p:cNvPr id="4" name="Slide Number Placeholder 3"/>
          <p:cNvSpPr>
            <a:spLocks noGrp="1"/>
          </p:cNvSpPr>
          <p:nvPr>
            <p:ph type="sldNum" sz="quarter" idx="10"/>
          </p:nvPr>
        </p:nvSpPr>
        <p:spPr/>
        <p:txBody>
          <a:bodyPr/>
          <a:lstStyle/>
          <a:p>
            <a:fld id="{9AB733FD-F7BD-B246-9EC9-0DD4481298A4}" type="slidenum">
              <a:rPr lang="en-US" smtClean="0"/>
              <a:t>11</a:t>
            </a:fld>
            <a:endParaRPr lang="en-US"/>
          </a:p>
        </p:txBody>
      </p:sp>
    </p:spTree>
    <p:extLst>
      <p:ext uri="{BB962C8B-B14F-4D97-AF65-F5344CB8AC3E}">
        <p14:creationId xmlns:p14="http://schemas.microsoft.com/office/powerpoint/2010/main" val="405732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7D861A6-779F-4325-8962-7C45D2F73DB2}" type="slidenum">
              <a:rPr lang="en-IN" smtClean="0"/>
              <a:t>17</a:t>
            </a:fld>
            <a:endParaRPr lang="en-IN" dirty="0"/>
          </a:p>
        </p:txBody>
      </p:sp>
    </p:spTree>
    <p:extLst>
      <p:ext uri="{BB962C8B-B14F-4D97-AF65-F5344CB8AC3E}">
        <p14:creationId xmlns:p14="http://schemas.microsoft.com/office/powerpoint/2010/main" val="75269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7D861A6-779F-4325-8962-7C45D2F73DB2}" type="slidenum">
              <a:rPr lang="en-IN" smtClean="0"/>
              <a:t>31</a:t>
            </a:fld>
            <a:endParaRPr lang="en-IN" dirty="0"/>
          </a:p>
        </p:txBody>
      </p:sp>
    </p:spTree>
    <p:extLst>
      <p:ext uri="{BB962C8B-B14F-4D97-AF65-F5344CB8AC3E}">
        <p14:creationId xmlns:p14="http://schemas.microsoft.com/office/powerpoint/2010/main" val="39660026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1/12/2018</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1/12/2018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1/12/2018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1/12/2018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1/12/2018</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sz="2800" b="1" dirty="0"/>
              <a:t>Target Marketing and Demand Forecasting for a Plumbing and Drain Services Company</a:t>
            </a:r>
            <a:endParaRPr lang="en-US" sz="2800" dirty="0"/>
          </a:p>
        </p:txBody>
      </p:sp>
      <p:sp>
        <p:nvSpPr>
          <p:cNvPr id="3" name="Subtitle 2"/>
          <p:cNvSpPr>
            <a:spLocks noGrp="1"/>
          </p:cNvSpPr>
          <p:nvPr>
            <p:ph type="subTitle" idx="1"/>
          </p:nvPr>
        </p:nvSpPr>
        <p:spPr>
          <a:xfrm>
            <a:off x="2692398" y="3657596"/>
            <a:ext cx="6815669" cy="1678491"/>
          </a:xfrm>
        </p:spPr>
        <p:txBody>
          <a:bodyPr>
            <a:normAutofit fontScale="77500" lnSpcReduction="20000"/>
          </a:bodyPr>
          <a:lstStyle/>
          <a:p>
            <a:r>
              <a:rPr lang="en-US" sz="2600" dirty="0"/>
              <a:t>Business Analytics in Retail and Marketing</a:t>
            </a:r>
          </a:p>
          <a:p>
            <a:r>
              <a:rPr lang="en-US" dirty="0"/>
              <a:t>By</a:t>
            </a:r>
          </a:p>
          <a:p>
            <a:r>
              <a:rPr lang="en-US" sz="2600" dirty="0"/>
              <a:t>Dushyant, Kiran, </a:t>
            </a:r>
            <a:r>
              <a:rPr lang="en-US" sz="2600" dirty="0" err="1"/>
              <a:t>Prasanta</a:t>
            </a:r>
            <a:r>
              <a:rPr lang="en-US" sz="2600" dirty="0"/>
              <a:t> &amp; Nirav</a:t>
            </a:r>
          </a:p>
          <a:p>
            <a:r>
              <a:rPr lang="en-US" dirty="0"/>
              <a:t>January 2018</a:t>
            </a:r>
          </a:p>
          <a:p>
            <a:r>
              <a:rPr lang="en-IN" dirty="0"/>
              <a:t>Presented towards partial fulfilment for award of PGPBA by GLIEMR</a:t>
            </a:r>
          </a:p>
        </p:txBody>
      </p:sp>
      <p:pic>
        <p:nvPicPr>
          <p:cNvPr id="4" name="Picture 3" descr="A drawing of a cartoon character&#10;&#10;Description generated with high confidence">
            <a:extLst>
              <a:ext uri="{FF2B5EF4-FFF2-40B4-BE49-F238E27FC236}">
                <a16:creationId xmlns:a16="http://schemas.microsoft.com/office/drawing/2014/main" id="{946B5BD7-8FAA-4DC4-9932-930FC28D7667}"/>
              </a:ext>
            </a:extLst>
          </p:cNvPr>
          <p:cNvPicPr>
            <a:picLocks noChangeAspect="1"/>
          </p:cNvPicPr>
          <p:nvPr/>
        </p:nvPicPr>
        <p:blipFill>
          <a:blip r:embed="rId2"/>
          <a:stretch>
            <a:fillRect/>
          </a:stretch>
        </p:blipFill>
        <p:spPr>
          <a:xfrm>
            <a:off x="10229813" y="216246"/>
            <a:ext cx="1866855" cy="2574973"/>
          </a:xfrm>
          <a:prstGeom prst="rect">
            <a:avLst/>
          </a:prstGeom>
        </p:spPr>
      </p:pic>
      <p:pic>
        <p:nvPicPr>
          <p:cNvPr id="7" name="Picture 6">
            <a:extLst>
              <a:ext uri="{FF2B5EF4-FFF2-40B4-BE49-F238E27FC236}">
                <a16:creationId xmlns:a16="http://schemas.microsoft.com/office/drawing/2014/main" id="{01B9771C-2832-42DD-885A-DC9115DA52CC}"/>
              </a:ext>
            </a:extLst>
          </p:cNvPr>
          <p:cNvPicPr>
            <a:picLocks noChangeAspect="1"/>
          </p:cNvPicPr>
          <p:nvPr/>
        </p:nvPicPr>
        <p:blipFill>
          <a:blip r:embed="rId3"/>
          <a:stretch>
            <a:fillRect/>
          </a:stretch>
        </p:blipFill>
        <p:spPr>
          <a:xfrm rot="5400000">
            <a:off x="9897406" y="4541152"/>
            <a:ext cx="2531666" cy="1866854"/>
          </a:xfrm>
          <a:prstGeom prst="rect">
            <a:avLst/>
          </a:prstGeom>
        </p:spPr>
      </p:pic>
      <p:pic>
        <p:nvPicPr>
          <p:cNvPr id="8" name="Content Placeholder 9">
            <a:extLst>
              <a:ext uri="{FF2B5EF4-FFF2-40B4-BE49-F238E27FC236}">
                <a16:creationId xmlns:a16="http://schemas.microsoft.com/office/drawing/2014/main" id="{A6F91C09-E59C-4F9B-ACA3-EF1EB4F4F9E2}"/>
              </a:ext>
            </a:extLst>
          </p:cNvPr>
          <p:cNvPicPr>
            <a:picLocks noChangeAspect="1"/>
          </p:cNvPicPr>
          <p:nvPr/>
        </p:nvPicPr>
        <p:blipFill>
          <a:blip r:embed="rId4"/>
          <a:stretch>
            <a:fillRect/>
          </a:stretch>
        </p:blipFill>
        <p:spPr>
          <a:xfrm>
            <a:off x="130525" y="216245"/>
            <a:ext cx="1883664" cy="2574973"/>
          </a:xfrm>
          <a:prstGeom prst="rect">
            <a:avLst/>
          </a:prstGeom>
        </p:spPr>
      </p:pic>
      <p:pic>
        <p:nvPicPr>
          <p:cNvPr id="10" name="Picture 9" descr="A close up of text on a white background&#10;&#10;Description generated with high confidence">
            <a:extLst>
              <a:ext uri="{FF2B5EF4-FFF2-40B4-BE49-F238E27FC236}">
                <a16:creationId xmlns:a16="http://schemas.microsoft.com/office/drawing/2014/main" id="{970DFE88-50D2-4788-BD41-BC6C507B94AE}"/>
              </a:ext>
            </a:extLst>
          </p:cNvPr>
          <p:cNvPicPr>
            <a:picLocks noChangeAspect="1"/>
          </p:cNvPicPr>
          <p:nvPr/>
        </p:nvPicPr>
        <p:blipFill>
          <a:blip r:embed="rId5"/>
          <a:stretch>
            <a:fillRect/>
          </a:stretch>
        </p:blipFill>
        <p:spPr>
          <a:xfrm>
            <a:off x="130525" y="4208746"/>
            <a:ext cx="1883664" cy="2546526"/>
          </a:xfrm>
          <a:prstGeom prst="rect">
            <a:avLst/>
          </a:prstGeom>
        </p:spPr>
      </p:pic>
    </p:spTree>
    <p:extLst>
      <p:ext uri="{BB962C8B-B14F-4D97-AF65-F5344CB8AC3E}">
        <p14:creationId xmlns:p14="http://schemas.microsoft.com/office/powerpoint/2010/main" val="1632621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Summary and Preparation</a:t>
            </a:r>
          </a:p>
        </p:txBody>
      </p:sp>
      <p:sp>
        <p:nvSpPr>
          <p:cNvPr id="3" name="Content Placeholder 2"/>
          <p:cNvSpPr>
            <a:spLocks noGrp="1"/>
          </p:cNvSpPr>
          <p:nvPr>
            <p:ph idx="1"/>
          </p:nvPr>
        </p:nvSpPr>
        <p:spPr/>
        <p:txBody>
          <a:bodyPr>
            <a:normAutofit fontScale="92500"/>
          </a:bodyPr>
          <a:lstStyle/>
          <a:p>
            <a:r>
              <a:rPr lang="en-US" b="1" dirty="0"/>
              <a:t>Missing/misleading value treatment</a:t>
            </a:r>
            <a:r>
              <a:rPr lang="en-US" dirty="0"/>
              <a:t>: Treated/replaced records~500 having Schedule time as 5AM with Avg. difference between schedule call time and Dispatched calls time</a:t>
            </a:r>
          </a:p>
          <a:p>
            <a:r>
              <a:rPr lang="en-US" dirty="0"/>
              <a:t>Also, treated Call date/time, Schedule date/time, dispatch date/time and complete date/time and last service date as per their order for incorrect records.</a:t>
            </a:r>
          </a:p>
          <a:p>
            <a:r>
              <a:rPr lang="en-US" b="1" dirty="0"/>
              <a:t>Outlier</a:t>
            </a:r>
            <a:r>
              <a:rPr lang="en-US" dirty="0"/>
              <a:t> </a:t>
            </a:r>
            <a:r>
              <a:rPr lang="en-US" b="1" dirty="0"/>
              <a:t>treatment</a:t>
            </a:r>
            <a:r>
              <a:rPr lang="en-US" dirty="0"/>
              <a:t>: Fixed records having incorrect date/year based on rest date and time features. e.g. Call date 10/02/2011 and complete date 11/04/2019 etc.</a:t>
            </a:r>
          </a:p>
        </p:txBody>
      </p:sp>
    </p:spTree>
    <p:extLst>
      <p:ext uri="{BB962C8B-B14F-4D97-AF65-F5344CB8AC3E}">
        <p14:creationId xmlns:p14="http://schemas.microsoft.com/office/powerpoint/2010/main" val="1500474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222" y="802993"/>
            <a:ext cx="5360316" cy="285460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0898" y="802994"/>
            <a:ext cx="4972291" cy="2854606"/>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222" y="3741034"/>
            <a:ext cx="5360316" cy="2439847"/>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5786" y="3741034"/>
            <a:ext cx="4977404" cy="2439847"/>
          </a:xfrm>
          <a:prstGeom prst="rect">
            <a:avLst/>
          </a:prstGeom>
        </p:spPr>
      </p:pic>
      <p:sp>
        <p:nvSpPr>
          <p:cNvPr id="12" name="Oval Callout 11"/>
          <p:cNvSpPr/>
          <p:nvPr/>
        </p:nvSpPr>
        <p:spPr>
          <a:xfrm rot="5400000">
            <a:off x="6933236" y="2407536"/>
            <a:ext cx="1678327" cy="474563"/>
          </a:xfrm>
          <a:prstGeom prst="wedgeEllipseCallout">
            <a:avLst>
              <a:gd name="adj1" fmla="val -15240"/>
              <a:gd name="adj2" fmla="val 39893"/>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ounded Rectangular Callout 12"/>
          <p:cNvSpPr/>
          <p:nvPr/>
        </p:nvSpPr>
        <p:spPr>
          <a:xfrm>
            <a:off x="9230393" y="967197"/>
            <a:ext cx="1360442" cy="595385"/>
          </a:xfrm>
          <a:prstGeom prst="wedgeRoundRectCallout">
            <a:avLst>
              <a:gd name="adj1" fmla="val -138271"/>
              <a:gd name="adj2" fmla="val 238335"/>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b="1" dirty="0"/>
              <a:t>*Treated</a:t>
            </a:r>
          </a:p>
          <a:p>
            <a:pPr algn="ctr"/>
            <a:r>
              <a:rPr lang="en-US" sz="1200" dirty="0"/>
              <a:t>(500+ scheduled calls at 5AM)</a:t>
            </a:r>
          </a:p>
        </p:txBody>
      </p:sp>
    </p:spTree>
    <p:extLst>
      <p:ext uri="{BB962C8B-B14F-4D97-AF65-F5344CB8AC3E}">
        <p14:creationId xmlns:p14="http://schemas.microsoft.com/office/powerpoint/2010/main" val="3016295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96420"/>
            <a:ext cx="9601196" cy="1303867"/>
          </a:xfrm>
        </p:spPr>
        <p:txBody>
          <a:bodyPr/>
          <a:lstStyle/>
          <a:p>
            <a:r>
              <a:rPr lang="en-US" dirty="0"/>
              <a:t>Data Summary and Preparation</a:t>
            </a:r>
          </a:p>
        </p:txBody>
      </p:sp>
      <p:sp>
        <p:nvSpPr>
          <p:cNvPr id="3" name="Content Placeholder 2"/>
          <p:cNvSpPr>
            <a:spLocks noGrp="1"/>
          </p:cNvSpPr>
          <p:nvPr>
            <p:ph idx="1"/>
          </p:nvPr>
        </p:nvSpPr>
        <p:spPr/>
        <p:txBody>
          <a:bodyPr/>
          <a:lstStyle/>
          <a:p>
            <a:r>
              <a:rPr lang="en-US" dirty="0"/>
              <a:t>Converted all date and time variables in correct form</a:t>
            </a:r>
          </a:p>
          <a:p>
            <a:r>
              <a:rPr lang="en-US" dirty="0"/>
              <a:t> Added Rounded time dummy variable for Day of week and time of day analysis.</a:t>
            </a:r>
          </a:p>
          <a:p>
            <a:r>
              <a:rPr lang="en-US" dirty="0"/>
              <a:t> Dropped 212 records of year 2010 and 2014.</a:t>
            </a:r>
          </a:p>
          <a:p>
            <a:r>
              <a:rPr lang="en-US" dirty="0"/>
              <a:t>Created new dummy features based on our hypothesis (refer Hypothesis section)</a:t>
            </a:r>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532495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Target/Churn Definition</a:t>
            </a:r>
          </a:p>
        </p:txBody>
      </p:sp>
      <p:sp>
        <p:nvSpPr>
          <p:cNvPr id="3" name="Content Placeholder 2"/>
          <p:cNvSpPr>
            <a:spLocks noGrp="1"/>
          </p:cNvSpPr>
          <p:nvPr>
            <p:ph idx="1"/>
          </p:nvPr>
        </p:nvSpPr>
        <p:spPr/>
        <p:txBody>
          <a:bodyPr>
            <a:normAutofit lnSpcReduction="10000"/>
          </a:bodyPr>
          <a:lstStyle/>
          <a:p>
            <a:pPr marL="0" indent="0" fontAlgn="base">
              <a:buNone/>
            </a:pPr>
            <a:r>
              <a:rPr lang="en-US" dirty="0"/>
              <a:t>Our definition of churn can be translated into the following rules:</a:t>
            </a:r>
          </a:p>
          <a:p>
            <a:pPr fontAlgn="base"/>
            <a:r>
              <a:rPr lang="en-US" dirty="0"/>
              <a:t>The </a:t>
            </a:r>
            <a:r>
              <a:rPr lang="en-US" b="1" i="1" dirty="0"/>
              <a:t>Churn</a:t>
            </a:r>
            <a:r>
              <a:rPr lang="en-US" dirty="0"/>
              <a:t> variable (</a:t>
            </a:r>
            <a:r>
              <a:rPr lang="en-US" dirty="0" err="1"/>
              <a:t>i.e</a:t>
            </a:r>
            <a:r>
              <a:rPr lang="en-US" dirty="0"/>
              <a:t> the one we want to model) is built by looking back over a 6 month period from a reference date, and flagging the customers with a “0” if they used our service on this time frame and “1” otherwise i.e. churned.</a:t>
            </a:r>
          </a:p>
          <a:p>
            <a:pPr fontAlgn="base"/>
            <a:r>
              <a:rPr lang="en-US" dirty="0"/>
              <a:t>We have restricted our data to the customers who made more than one service calls from start date, and total purchases at least 30 in value. This rule is to make sure we only look at the high value customers.</a:t>
            </a:r>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561185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4022977062"/>
              </p:ext>
            </p:extLst>
          </p:nvPr>
        </p:nvGraphicFramePr>
        <p:xfrm>
          <a:off x="1898248" y="636598"/>
          <a:ext cx="8472668" cy="5571836"/>
        </p:xfrm>
        <a:graphic>
          <a:graphicData uri="http://schemas.openxmlformats.org/drawingml/2006/table">
            <a:tbl>
              <a:tblPr/>
              <a:tblGrid>
                <a:gridCol w="1684507">
                  <a:extLst>
                    <a:ext uri="{9D8B030D-6E8A-4147-A177-3AD203B41FA5}">
                      <a16:colId xmlns:a16="http://schemas.microsoft.com/office/drawing/2014/main" val="20000"/>
                    </a:ext>
                  </a:extLst>
                </a:gridCol>
                <a:gridCol w="6788161">
                  <a:extLst>
                    <a:ext uri="{9D8B030D-6E8A-4147-A177-3AD203B41FA5}">
                      <a16:colId xmlns:a16="http://schemas.microsoft.com/office/drawing/2014/main" val="20001"/>
                    </a:ext>
                  </a:extLst>
                </a:gridCol>
              </a:tblGrid>
              <a:tr h="223778">
                <a:tc>
                  <a:txBody>
                    <a:bodyPr/>
                    <a:lstStyle/>
                    <a:p>
                      <a:pPr algn="l" fontAlgn="t"/>
                      <a:r>
                        <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Feature</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Description</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extLst>
                  <a:ext uri="{0D108BD9-81ED-4DB2-BD59-A6C34878D82A}">
                    <a16:rowId xmlns:a16="http://schemas.microsoft.com/office/drawing/2014/main" val="10000"/>
                  </a:ext>
                </a:extLst>
              </a:tr>
              <a:tr h="223778">
                <a:tc>
                  <a:txBody>
                    <a:bodyPr/>
                    <a:lstStyle/>
                    <a:p>
                      <a:pPr algn="l" fontAlgn="t"/>
                      <a:r>
                        <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Customer ID</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Unique ID for each customer</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23778">
                <a:tc>
                  <a:txBody>
                    <a:bodyPr/>
                    <a:lstStyle/>
                    <a:p>
                      <a:pPr algn="l" fontAlgn="t"/>
                      <a:r>
                        <a:rPr lang="en-US" sz="14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Cust Life Time</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Years given customer used service</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23778">
                <a:tc>
                  <a:txBody>
                    <a:bodyPr/>
                    <a:lstStyle/>
                    <a:p>
                      <a:pPr algn="l" fontAlgn="t"/>
                      <a:r>
                        <a:rPr lang="en-US" sz="14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Last Service Date</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Date when last service request complete for customer</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23778">
                <a:tc>
                  <a:txBody>
                    <a:bodyPr/>
                    <a:lstStyle/>
                    <a:p>
                      <a:pPr algn="l" fontAlgn="t"/>
                      <a:r>
                        <a:rPr lang="en-US" sz="14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Last Service Month</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Month when last service request complete for customer</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23778">
                <a:tc>
                  <a:txBody>
                    <a:bodyPr/>
                    <a:lstStyle/>
                    <a:p>
                      <a:pPr algn="l" fontAlgn="t"/>
                      <a:r>
                        <a:rPr lang="en-US" sz="14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ShowInPrevYear</a:t>
                      </a:r>
                      <a:endPar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Binary variable to flag customer shown in last year</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23778">
                <a:tc>
                  <a:txBody>
                    <a:bodyPr/>
                    <a:lstStyle/>
                    <a:p>
                      <a:pPr algn="l" fontAlgn="t"/>
                      <a:r>
                        <a:rPr lang="en-US" sz="14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ShowInCurrentYear</a:t>
                      </a:r>
                      <a:endPar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Binary variable to flag customer shown in current year</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23778">
                <a:tc>
                  <a:txBody>
                    <a:bodyPr/>
                    <a:lstStyle/>
                    <a:p>
                      <a:pPr algn="l" fontAlgn="t"/>
                      <a:r>
                        <a:rPr lang="en-US" sz="14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CntOfDistinctJobs</a:t>
                      </a:r>
                      <a:endPar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No. of different service Jobs used by customer</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23778">
                <a:tc>
                  <a:txBody>
                    <a:bodyPr/>
                    <a:lstStyle/>
                    <a:p>
                      <a:pPr algn="l" fontAlgn="t"/>
                      <a:r>
                        <a:rPr lang="en-US" sz="14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Customer Type</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Given customer Id </a:t>
                      </a:r>
                      <a:r>
                        <a:rPr lang="en-US" sz="14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belogs</a:t>
                      </a:r>
                      <a:r>
                        <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 to which type: Type1, type2 or type3</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447553">
                <a:tc>
                  <a:txBody>
                    <a:bodyPr/>
                    <a:lstStyle/>
                    <a:p>
                      <a:pPr algn="l" fontAlgn="t"/>
                      <a:r>
                        <a:rPr lang="en-US" sz="14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DaysSinceLastCall</a:t>
                      </a:r>
                      <a:endPar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t"/>
                      <a:r>
                        <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This should be calculated runtime when we decide to run model : </a:t>
                      </a:r>
                      <a:r>
                        <a:rPr lang="en-US" sz="14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Numer</a:t>
                      </a:r>
                      <a:r>
                        <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 difference between ( Today's date - last service date), here we considered Todays date as 31-12-12(Train), 31-12-13(Test)</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23778">
                <a:tc>
                  <a:txBody>
                    <a:bodyPr/>
                    <a:lstStyle/>
                    <a:p>
                      <a:pPr algn="l" fontAlgn="t"/>
                      <a:r>
                        <a:rPr lang="en-US" sz="14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ServiceDelayInHrs</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Sum of total service delay in hours for </a:t>
                      </a:r>
                      <a:r>
                        <a:rPr lang="en-US" sz="14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custome</a:t>
                      </a:r>
                      <a:r>
                        <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  (Dispatch time minus Schedule time)</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23778">
                <a:tc>
                  <a:txBody>
                    <a:bodyPr/>
                    <a:lstStyle/>
                    <a:p>
                      <a:pPr algn="l" fontAlgn="t"/>
                      <a:r>
                        <a:rPr lang="en-US" sz="14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AvgHrsToCompleteJob</a:t>
                      </a:r>
                      <a:endPar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4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Average hours taken to complete job for given custormer</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23778">
                <a:tc>
                  <a:txBody>
                    <a:bodyPr/>
                    <a:lstStyle/>
                    <a:p>
                      <a:pPr algn="l" fontAlgn="t"/>
                      <a:r>
                        <a:rPr lang="en-US" sz="14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AvgLatencyInDays</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4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Average number of days between calls for given customer</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23778">
                <a:tc>
                  <a:txBody>
                    <a:bodyPr/>
                    <a:lstStyle/>
                    <a:p>
                      <a:pPr algn="l" fontAlgn="t"/>
                      <a:r>
                        <a:rPr lang="en-US" sz="14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IsCalledOnMon</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Binary variable to flag customer called on Monday</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23778">
                <a:tc>
                  <a:txBody>
                    <a:bodyPr/>
                    <a:lstStyle/>
                    <a:p>
                      <a:pPr algn="l" fontAlgn="t"/>
                      <a:r>
                        <a:rPr lang="en-US" sz="14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IsCalledOnTue</a:t>
                      </a:r>
                      <a:endPar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4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Binary variable to flag customer called on Tuesday</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223778">
                <a:tc>
                  <a:txBody>
                    <a:bodyPr/>
                    <a:lstStyle/>
                    <a:p>
                      <a:pPr algn="l" fontAlgn="t"/>
                      <a:r>
                        <a:rPr lang="en-US" sz="14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IsCalledOnWed</a:t>
                      </a:r>
                      <a:endPar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4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Binary variable to flag customer called on Wednesday</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223778">
                <a:tc>
                  <a:txBody>
                    <a:bodyPr/>
                    <a:lstStyle/>
                    <a:p>
                      <a:pPr algn="l" fontAlgn="t"/>
                      <a:r>
                        <a:rPr lang="en-US" sz="14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IsCalledOnThu</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Binary variable to flag customer called on Thursday</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223778">
                <a:tc>
                  <a:txBody>
                    <a:bodyPr/>
                    <a:lstStyle/>
                    <a:p>
                      <a:pPr algn="l" fontAlgn="t"/>
                      <a:r>
                        <a:rPr lang="en-US" sz="14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IsCalledOnFri</a:t>
                      </a:r>
                      <a:endPar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Binary variable to flag customer called on Friday</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223778">
                <a:tc>
                  <a:txBody>
                    <a:bodyPr/>
                    <a:lstStyle/>
                    <a:p>
                      <a:pPr algn="l" fontAlgn="t"/>
                      <a:r>
                        <a:rPr lang="en-US" sz="14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IsCalledOnSat</a:t>
                      </a:r>
                      <a:endPar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4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Binary variable to flag customer called on Saturday</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223778">
                <a:tc>
                  <a:txBody>
                    <a:bodyPr/>
                    <a:lstStyle/>
                    <a:p>
                      <a:pPr algn="l" fontAlgn="t"/>
                      <a:r>
                        <a:rPr lang="en-US" sz="14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IsCalledOnSun</a:t>
                      </a:r>
                      <a:endPar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Binary variable to flag customer called on Sunday</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223778">
                <a:tc>
                  <a:txBody>
                    <a:bodyPr/>
                    <a:lstStyle/>
                    <a:p>
                      <a:pPr algn="l" fontAlgn="t"/>
                      <a:r>
                        <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Sum of Ticket Revenue</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4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Sum of total revenue generatged from given customer </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223778">
                <a:tc>
                  <a:txBody>
                    <a:bodyPr/>
                    <a:lstStyle/>
                    <a:p>
                      <a:pPr algn="l" fontAlgn="t"/>
                      <a:r>
                        <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Count of Call Date</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Number of calls made by given customer </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223778">
                <a:tc>
                  <a:txBody>
                    <a:bodyPr/>
                    <a:lstStyle/>
                    <a:p>
                      <a:pPr algn="l" fontAlgn="t"/>
                      <a:r>
                        <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Churn</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4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whether customer has churned or not: 1 - churned, 0 - Returning</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Tree>
    <p:extLst>
      <p:ext uri="{BB962C8B-B14F-4D97-AF65-F5344CB8AC3E}">
        <p14:creationId xmlns:p14="http://schemas.microsoft.com/office/powerpoint/2010/main" val="2024280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Summary and Preparation</a:t>
            </a:r>
          </a:p>
        </p:txBody>
      </p:sp>
      <p:sp>
        <p:nvSpPr>
          <p:cNvPr id="3" name="Content Placeholder 2"/>
          <p:cNvSpPr>
            <a:spLocks noGrp="1"/>
          </p:cNvSpPr>
          <p:nvPr>
            <p:ph idx="1"/>
          </p:nvPr>
        </p:nvSpPr>
        <p:spPr/>
        <p:txBody>
          <a:bodyPr>
            <a:normAutofit/>
          </a:bodyPr>
          <a:lstStyle/>
          <a:p>
            <a:r>
              <a:rPr lang="en-US" dirty="0"/>
              <a:t>Data preparation :</a:t>
            </a:r>
          </a:p>
          <a:p>
            <a:pPr marL="0" indent="0">
              <a:buNone/>
            </a:pPr>
            <a:r>
              <a:rPr lang="en-US" dirty="0"/>
              <a:t>	# Creating Development and Holdout Sample</a:t>
            </a:r>
          </a:p>
          <a:p>
            <a:pPr marL="0" indent="0">
              <a:buNone/>
            </a:pPr>
            <a:r>
              <a:rPr lang="en-US" dirty="0"/>
              <a:t>	&gt; Development(Train): All call records in year 2011 and 2012</a:t>
            </a:r>
          </a:p>
          <a:p>
            <a:pPr marL="0" indent="0">
              <a:buNone/>
            </a:pPr>
            <a:r>
              <a:rPr lang="en-US" dirty="0"/>
              <a:t>	&gt; Holdout(Test): All call records in year 2013</a:t>
            </a:r>
          </a:p>
          <a:p>
            <a:pPr marL="0" indent="0">
              <a:buNone/>
            </a:pPr>
            <a:endParaRPr lang="en-US" dirty="0"/>
          </a:p>
          <a:p>
            <a:endParaRPr lang="en-US" dirty="0"/>
          </a:p>
        </p:txBody>
      </p:sp>
    </p:spTree>
    <p:extLst>
      <p:ext uri="{BB962C8B-B14F-4D97-AF65-F5344CB8AC3E}">
        <p14:creationId xmlns:p14="http://schemas.microsoft.com/office/powerpoint/2010/main" val="1713258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dirty="0"/>
              <a:t>Exploratory Data Analysis</a:t>
            </a:r>
          </a:p>
        </p:txBody>
      </p:sp>
      <p:sp>
        <p:nvSpPr>
          <p:cNvPr id="3" name="Subtitle 2"/>
          <p:cNvSpPr>
            <a:spLocks noGrp="1"/>
          </p:cNvSpPr>
          <p:nvPr>
            <p:ph type="subTitle" idx="1"/>
          </p:nvPr>
        </p:nvSpPr>
        <p:spPr/>
        <p:txBody>
          <a:bodyPr/>
          <a:lstStyle/>
          <a:p>
            <a:r>
              <a:rPr lang="en-US" dirty="0"/>
              <a:t>Plumbing Business Analysis </a:t>
            </a:r>
          </a:p>
        </p:txBody>
      </p:sp>
    </p:spTree>
    <p:extLst>
      <p:ext uri="{BB962C8B-B14F-4D97-AF65-F5344CB8AC3E}">
        <p14:creationId xmlns:p14="http://schemas.microsoft.com/office/powerpoint/2010/main" val="681928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D2B53-5C6E-43B7-87AA-CAEC5B494CD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dirty="0">
                <a:solidFill>
                  <a:schemeClr val="bg1"/>
                </a:solidFill>
              </a:rPr>
              <a:t>Exploratory data analysis (EDA): geographical presence</a:t>
            </a:r>
            <a:endParaRPr lang="en-US" b="1" kern="1200" dirty="0">
              <a:solidFill>
                <a:schemeClr val="bg1"/>
              </a:solidFill>
              <a:latin typeface="+mj-lt"/>
              <a:ea typeface="+mj-ea"/>
              <a:cs typeface="+mj-cs"/>
            </a:endParaRPr>
          </a:p>
        </p:txBody>
      </p:sp>
      <p:pic>
        <p:nvPicPr>
          <p:cNvPr id="8" name="Picture 7">
            <a:extLst>
              <a:ext uri="{FF2B5EF4-FFF2-40B4-BE49-F238E27FC236}">
                <a16:creationId xmlns:a16="http://schemas.microsoft.com/office/drawing/2014/main" id="{4758707D-5F95-4BBE-B08A-DD3F793EE615}"/>
              </a:ext>
            </a:extLst>
          </p:cNvPr>
          <p:cNvPicPr>
            <a:picLocks noChangeAspect="1"/>
          </p:cNvPicPr>
          <p:nvPr/>
        </p:nvPicPr>
        <p:blipFill>
          <a:blip r:embed="rId3"/>
          <a:stretch>
            <a:fillRect/>
          </a:stretch>
        </p:blipFill>
        <p:spPr>
          <a:xfrm>
            <a:off x="904454" y="795339"/>
            <a:ext cx="10400714" cy="4653483"/>
          </a:xfrm>
          <a:prstGeom prst="rect">
            <a:avLst/>
          </a:prstGeom>
        </p:spPr>
      </p:pic>
      <p:sp>
        <p:nvSpPr>
          <p:cNvPr id="12" name="Text Placeholder 9">
            <a:extLst>
              <a:ext uri="{FF2B5EF4-FFF2-40B4-BE49-F238E27FC236}">
                <a16:creationId xmlns:a16="http://schemas.microsoft.com/office/drawing/2014/main" id="{385CDEF6-0789-4A77-A042-0F198EFA439C}"/>
              </a:ext>
            </a:extLst>
          </p:cNvPr>
          <p:cNvSpPr txBox="1">
            <a:spLocks/>
          </p:cNvSpPr>
          <p:nvPr/>
        </p:nvSpPr>
        <p:spPr>
          <a:xfrm>
            <a:off x="756948" y="5697717"/>
            <a:ext cx="11490155" cy="49581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2200" b="1" u="sng" dirty="0">
                <a:solidFill>
                  <a:schemeClr val="accent1"/>
                </a:solidFill>
              </a:rPr>
              <a:t>Geographical presence:</a:t>
            </a:r>
            <a:r>
              <a:rPr lang="en-US" sz="2200" b="1" dirty="0">
                <a:solidFill>
                  <a:schemeClr val="accent1"/>
                </a:solidFill>
              </a:rPr>
              <a:t> </a:t>
            </a:r>
            <a:r>
              <a:rPr lang="en-IN" sz="2200" b="1" dirty="0">
                <a:solidFill>
                  <a:schemeClr val="accent1"/>
                </a:solidFill>
              </a:rPr>
              <a:t>28 states, 47 branches, 1058 customers, 5069 calls, $ 2.24 million</a:t>
            </a:r>
            <a:endParaRPr lang="en-IN" sz="2200" b="1" dirty="0">
              <a:solidFill>
                <a:srgbClr val="00B0F0"/>
              </a:solidFill>
            </a:endParaRPr>
          </a:p>
          <a:p>
            <a:pPr marL="285750" indent="-285750">
              <a:buFont typeface="Arial" panose="020B0604020202020204" pitchFamily="34" charset="0"/>
              <a:buChar char="•"/>
            </a:pPr>
            <a:endParaRPr lang="en-IN" sz="2200" b="1" dirty="0">
              <a:ea typeface="Cambria Math" panose="02040503050406030204" pitchFamily="18" charset="0"/>
            </a:endParaRPr>
          </a:p>
          <a:p>
            <a:endParaRPr lang="en-IN" sz="2200" b="1" dirty="0"/>
          </a:p>
          <a:p>
            <a:pPr marL="285750" indent="-285750">
              <a:buFont typeface="Wingdings" panose="05000000000000000000" pitchFamily="2" charset="2"/>
              <a:buChar char="v"/>
            </a:pPr>
            <a:endParaRPr lang="en-IN" sz="2200" b="1" dirty="0"/>
          </a:p>
          <a:p>
            <a:pPr marL="285750" indent="-285750">
              <a:buFont typeface="Wingdings" panose="05000000000000000000" pitchFamily="2" charset="2"/>
              <a:buChar char="v"/>
            </a:pPr>
            <a:endParaRPr lang="en-IN" sz="2200" b="1" dirty="0"/>
          </a:p>
          <a:p>
            <a:endParaRPr lang="en-IN" sz="2200" b="1" dirty="0"/>
          </a:p>
          <a:p>
            <a:endParaRPr lang="en-IN" sz="2200" b="1" dirty="0"/>
          </a:p>
        </p:txBody>
      </p:sp>
      <p:sp>
        <p:nvSpPr>
          <p:cNvPr id="4" name="TextBox 3">
            <a:extLst>
              <a:ext uri="{FF2B5EF4-FFF2-40B4-BE49-F238E27FC236}">
                <a16:creationId xmlns:a16="http://schemas.microsoft.com/office/drawing/2014/main" id="{50FB8945-C7FC-4B07-A004-176A80FF327C}"/>
              </a:ext>
            </a:extLst>
          </p:cNvPr>
          <p:cNvSpPr txBox="1"/>
          <p:nvPr/>
        </p:nvSpPr>
        <p:spPr>
          <a:xfrm rot="16200000">
            <a:off x="10111133" y="2162832"/>
            <a:ext cx="1617406" cy="372090"/>
          </a:xfrm>
          <a:prstGeom prst="rect">
            <a:avLst/>
          </a:prstGeom>
          <a:noFill/>
        </p:spPr>
        <p:txBody>
          <a:bodyPr wrap="square" rtlCol="0">
            <a:spAutoFit/>
          </a:bodyPr>
          <a:lstStyle/>
          <a:p>
            <a:pPr defTabSz="914400">
              <a:lnSpc>
                <a:spcPct val="90000"/>
              </a:lnSpc>
              <a:spcBef>
                <a:spcPts val="1000"/>
              </a:spcBef>
            </a:pPr>
            <a:r>
              <a:rPr lang="en-IN" sz="2000" b="1" dirty="0">
                <a:solidFill>
                  <a:schemeClr val="accent1"/>
                </a:solidFill>
              </a:rPr>
              <a:t>Top 5 States</a:t>
            </a:r>
          </a:p>
        </p:txBody>
      </p:sp>
    </p:spTree>
    <p:extLst>
      <p:ext uri="{BB962C8B-B14F-4D97-AF65-F5344CB8AC3E}">
        <p14:creationId xmlns:p14="http://schemas.microsoft.com/office/powerpoint/2010/main" val="121017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220718"/>
            <a:ext cx="9601200" cy="1576552"/>
          </a:xfrm>
        </p:spPr>
        <p:txBody>
          <a:bodyPr>
            <a:normAutofit/>
          </a:bodyPr>
          <a:lstStyle/>
          <a:p>
            <a:r>
              <a:rPr lang="en-US" sz="3000" dirty="0"/>
              <a:t>Service calls for Jan 2011 till Dec 2013</a:t>
            </a:r>
          </a:p>
        </p:txBody>
      </p:sp>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cxnSp>
        <p:nvCxnSpPr>
          <p:cNvPr id="5" name="Straight Connector 4"/>
          <p:cNvCxnSpPr/>
          <p:nvPr/>
        </p:nvCxnSpPr>
        <p:spPr>
          <a:xfrm>
            <a:off x="1481959" y="1513482"/>
            <a:ext cx="928588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81959" y="5712793"/>
            <a:ext cx="928588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Years total :</a:t>
            </a:r>
            <a:r>
              <a:rPr lang="en-US" b="1" dirty="0">
                <a:ln w="9525">
                  <a:noFill/>
                  <a:prstDash val="solid"/>
                </a:ln>
                <a:effectLst>
                  <a:outerShdw blurRad="12700" dist="38100" dir="2700000" algn="tl" rotWithShape="0">
                    <a:schemeClr val="bg1">
                      <a:lumMod val="50000"/>
                    </a:schemeClr>
                  </a:outerShdw>
                </a:effectLst>
              </a:rPr>
              <a:t> </a:t>
            </a:r>
            <a:r>
              <a:rPr lang="en-US" b="1" dirty="0">
                <a:ln w="9525">
                  <a:noFill/>
                  <a:prstDash val="solid"/>
                </a:ln>
                <a:solidFill>
                  <a:schemeClr val="accent6">
                    <a:lumMod val="50000"/>
                  </a:schemeClr>
                </a:solidFill>
                <a:effectLst>
                  <a:outerShdw blurRad="12700" dist="38100" dir="2700000" algn="tl" rotWithShape="0">
                    <a:schemeClr val="accent5">
                      <a:lumMod val="60000"/>
                      <a:lumOff val="40000"/>
                    </a:schemeClr>
                  </a:outerShdw>
                </a:effectLst>
              </a:rPr>
              <a:t>Service Calls: 5069 </a:t>
            </a:r>
            <a:r>
              <a:rPr lang="en-US" b="1" dirty="0">
                <a:ln w="9525">
                  <a:noFill/>
                  <a:prstDash val="solid"/>
                </a:ln>
                <a:solidFill>
                  <a:schemeClr val="accent6"/>
                </a:solidFill>
                <a:effectLst>
                  <a:outerShdw blurRad="12700" dist="38100" dir="2700000" algn="tl" rotWithShape="0">
                    <a:schemeClr val="accent5">
                      <a:lumMod val="60000"/>
                      <a:lumOff val="40000"/>
                    </a:schemeClr>
                  </a:outerShdw>
                </a:effectLst>
              </a:rPr>
              <a:t>Revenue($): </a:t>
            </a:r>
            <a:r>
              <a:rPr lang="is-IS" b="1" dirty="0">
                <a:ln w="9525">
                  <a:noFill/>
                  <a:prstDash val="solid"/>
                </a:ln>
                <a:solidFill>
                  <a:schemeClr val="accent6"/>
                </a:solidFill>
                <a:effectLst>
                  <a:outerShdw blurRad="12700" dist="38100" dir="2700000" algn="tl" rotWithShape="0">
                    <a:schemeClr val="accent5">
                      <a:lumMod val="60000"/>
                      <a:lumOff val="40000"/>
                    </a:schemeClr>
                  </a:outerShdw>
                </a:effectLst>
              </a:rPr>
              <a:t>2,274,459</a:t>
            </a:r>
            <a:endParaRPr lang="en-US" b="1" dirty="0">
              <a:ln w="9525">
                <a:noFill/>
                <a:prstDash val="solid"/>
              </a:ln>
              <a:solidFill>
                <a:schemeClr val="accent6"/>
              </a:solidFill>
              <a:effectLst>
                <a:outerShdw blurRad="12700" dist="38100" dir="2700000" algn="tl" rotWithShape="0">
                  <a:schemeClr val="bg1">
                    <a:lumMod val="50000"/>
                  </a:schemeClr>
                </a:outerShdw>
              </a:effectLst>
            </a:endParaRPr>
          </a:p>
        </p:txBody>
      </p:sp>
      <p:pic>
        <p:nvPicPr>
          <p:cNvPr id="6" name="Picture 5"/>
          <p:cNvPicPr>
            <a:picLocks noChangeAspect="1"/>
          </p:cNvPicPr>
          <p:nvPr/>
        </p:nvPicPr>
        <p:blipFill>
          <a:blip r:embed="rId2"/>
          <a:stretch>
            <a:fillRect/>
          </a:stretch>
        </p:blipFill>
        <p:spPr>
          <a:xfrm>
            <a:off x="1481959" y="1513482"/>
            <a:ext cx="9285889" cy="4199311"/>
          </a:xfrm>
          <a:prstGeom prst="rect">
            <a:avLst/>
          </a:prstGeom>
        </p:spPr>
      </p:pic>
      <p:sp>
        <p:nvSpPr>
          <p:cNvPr id="14" name="Rounded Rectangular Callout 13"/>
          <p:cNvSpPr/>
          <p:nvPr/>
        </p:nvSpPr>
        <p:spPr>
          <a:xfrm>
            <a:off x="8251576" y="1776723"/>
            <a:ext cx="2065282" cy="686119"/>
          </a:xfrm>
          <a:prstGeom prst="wedgeRoundRectCallout">
            <a:avLst>
              <a:gd name="adj1" fmla="val -18566"/>
              <a:gd name="adj2" fmla="val 42831"/>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t>Randomly Distributed</a:t>
            </a:r>
            <a:endParaRPr lang="en-US" dirty="0"/>
          </a:p>
        </p:txBody>
      </p:sp>
    </p:spTree>
    <p:extLst>
      <p:ext uri="{BB962C8B-B14F-4D97-AF65-F5344CB8AC3E}">
        <p14:creationId xmlns:p14="http://schemas.microsoft.com/office/powerpoint/2010/main" val="13726683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220718"/>
            <a:ext cx="9601200" cy="1576552"/>
          </a:xfrm>
        </p:spPr>
        <p:txBody>
          <a:bodyPr>
            <a:normAutofit/>
          </a:bodyPr>
          <a:lstStyle/>
          <a:p>
            <a:r>
              <a:rPr lang="en-US" sz="3200" dirty="0"/>
              <a:t>Service calls throughout week shows decreasing trend</a:t>
            </a:r>
          </a:p>
        </p:txBody>
      </p:sp>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cxnSp>
        <p:nvCxnSpPr>
          <p:cNvPr id="5" name="Straight Connector 4"/>
          <p:cNvCxnSpPr/>
          <p:nvPr/>
        </p:nvCxnSpPr>
        <p:spPr>
          <a:xfrm>
            <a:off x="1481959" y="1513482"/>
            <a:ext cx="928588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81959" y="5733114"/>
            <a:ext cx="928588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Avg. weekly total :</a:t>
            </a:r>
            <a:r>
              <a:rPr lang="en-US" b="1" dirty="0">
                <a:ln w="9525">
                  <a:noFill/>
                  <a:prstDash val="solid"/>
                </a:ln>
                <a:effectLst>
                  <a:outerShdw blurRad="12700" dist="38100" dir="2700000" algn="tl" rotWithShape="0">
                    <a:schemeClr val="bg1">
                      <a:lumMod val="50000"/>
                    </a:schemeClr>
                  </a:outerShdw>
                </a:effectLst>
              </a:rPr>
              <a:t> </a:t>
            </a:r>
            <a:r>
              <a:rPr lang="en-US" b="1" dirty="0">
                <a:ln w="9525">
                  <a:noFill/>
                  <a:prstDash val="solid"/>
                </a:ln>
                <a:solidFill>
                  <a:schemeClr val="accent6">
                    <a:lumMod val="50000"/>
                  </a:schemeClr>
                </a:solidFill>
                <a:effectLst>
                  <a:outerShdw blurRad="12700" dist="38100" dir="2700000" algn="tl" rotWithShape="0">
                    <a:schemeClr val="accent5">
                      <a:lumMod val="60000"/>
                      <a:lumOff val="40000"/>
                    </a:schemeClr>
                  </a:outerShdw>
                </a:effectLst>
              </a:rPr>
              <a:t>Service Calls: 33</a:t>
            </a:r>
            <a:endParaRPr lang="en-US" b="1" dirty="0">
              <a:ln w="9525">
                <a:noFill/>
                <a:prstDash val="solid"/>
              </a:ln>
              <a:solidFill>
                <a:srgbClr val="92D050"/>
              </a:solidFill>
              <a:effectLst>
                <a:outerShdw blurRad="12700" dist="38100" dir="2700000" algn="tl" rotWithShape="0">
                  <a:schemeClr val="bg1">
                    <a:lumMod val="50000"/>
                  </a:schemeClr>
                </a:outerShdw>
              </a:effectLst>
            </a:endParaRPr>
          </a:p>
        </p:txBody>
      </p:sp>
      <p:pic>
        <p:nvPicPr>
          <p:cNvPr id="4" name="Picture 3"/>
          <p:cNvPicPr>
            <a:picLocks noChangeAspect="1"/>
          </p:cNvPicPr>
          <p:nvPr/>
        </p:nvPicPr>
        <p:blipFill>
          <a:blip r:embed="rId2"/>
          <a:stretch>
            <a:fillRect/>
          </a:stretch>
        </p:blipFill>
        <p:spPr>
          <a:xfrm>
            <a:off x="1481959" y="1512291"/>
            <a:ext cx="9299799" cy="4219632"/>
          </a:xfrm>
          <a:prstGeom prst="rect">
            <a:avLst/>
          </a:prstGeom>
        </p:spPr>
      </p:pic>
      <p:sp>
        <p:nvSpPr>
          <p:cNvPr id="12" name="Rounded Rectangular Callout 11"/>
          <p:cNvSpPr/>
          <p:nvPr/>
        </p:nvSpPr>
        <p:spPr>
          <a:xfrm>
            <a:off x="2545343" y="1963529"/>
            <a:ext cx="1992732" cy="474875"/>
          </a:xfrm>
          <a:prstGeom prst="wedgeRoundRectCallout">
            <a:avLst>
              <a:gd name="adj1" fmla="val -33201"/>
              <a:gd name="adj2" fmla="val 123768"/>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a:t>On avg. 38% more calls on Mondays</a:t>
            </a:r>
          </a:p>
        </p:txBody>
      </p:sp>
    </p:spTree>
    <p:extLst>
      <p:ext uri="{BB962C8B-B14F-4D97-AF65-F5344CB8AC3E}">
        <p14:creationId xmlns:p14="http://schemas.microsoft.com/office/powerpoint/2010/main" val="110993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INDEX</a:t>
            </a:r>
          </a:p>
        </p:txBody>
      </p:sp>
      <p:sp>
        <p:nvSpPr>
          <p:cNvPr id="3" name="Content Placeholder 2"/>
          <p:cNvSpPr>
            <a:spLocks noGrp="1"/>
          </p:cNvSpPr>
          <p:nvPr>
            <p:ph idx="1"/>
          </p:nvPr>
        </p:nvSpPr>
        <p:spPr/>
        <p:txBody>
          <a:bodyPr>
            <a:normAutofit fontScale="92500" lnSpcReduction="10000"/>
          </a:bodyPr>
          <a:lstStyle/>
          <a:p>
            <a:r>
              <a:rPr lang="en-US" dirty="0"/>
              <a:t>Objective</a:t>
            </a:r>
          </a:p>
          <a:p>
            <a:r>
              <a:rPr lang="en-US" dirty="0"/>
              <a:t>Executive Summary and key findings</a:t>
            </a:r>
          </a:p>
          <a:p>
            <a:r>
              <a:rPr lang="en-US" dirty="0"/>
              <a:t>Data Summary and Preparation</a:t>
            </a:r>
          </a:p>
          <a:p>
            <a:r>
              <a:rPr lang="en-US" dirty="0"/>
              <a:t>Exploratory Data Analysis</a:t>
            </a:r>
          </a:p>
          <a:p>
            <a:r>
              <a:rPr lang="en-US" dirty="0"/>
              <a:t>Hypothesis Testing</a:t>
            </a:r>
          </a:p>
          <a:p>
            <a:r>
              <a:rPr lang="en-US" dirty="0"/>
              <a:t>POC, Modelling and Evaluation</a:t>
            </a:r>
          </a:p>
          <a:p>
            <a:r>
              <a:rPr lang="en-US" dirty="0"/>
              <a:t>Conclusion/Recommendation</a:t>
            </a:r>
          </a:p>
          <a:p>
            <a:endParaRPr lang="en-US" dirty="0"/>
          </a:p>
        </p:txBody>
      </p:sp>
      <p:pic>
        <p:nvPicPr>
          <p:cNvPr id="4" name="Picture 3" descr="A picture containing clipart&#10;&#10;Description generated with high confidence">
            <a:extLst>
              <a:ext uri="{FF2B5EF4-FFF2-40B4-BE49-F238E27FC236}">
                <a16:creationId xmlns:a16="http://schemas.microsoft.com/office/drawing/2014/main" id="{AF42D48E-D879-45BA-9327-50B352E66D2B}"/>
              </a:ext>
            </a:extLst>
          </p:cNvPr>
          <p:cNvPicPr>
            <a:picLocks noChangeAspect="1"/>
          </p:cNvPicPr>
          <p:nvPr/>
        </p:nvPicPr>
        <p:blipFill>
          <a:blip r:embed="rId2"/>
          <a:stretch>
            <a:fillRect/>
          </a:stretch>
        </p:blipFill>
        <p:spPr>
          <a:xfrm>
            <a:off x="7678455" y="2829247"/>
            <a:ext cx="2657048" cy="2256320"/>
          </a:xfrm>
          <a:prstGeom prst="rect">
            <a:avLst/>
          </a:prstGeom>
        </p:spPr>
      </p:pic>
    </p:spTree>
    <p:extLst>
      <p:ext uri="{BB962C8B-B14F-4D97-AF65-F5344CB8AC3E}">
        <p14:creationId xmlns:p14="http://schemas.microsoft.com/office/powerpoint/2010/main" val="1034949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220718"/>
            <a:ext cx="9601200" cy="1576552"/>
          </a:xfrm>
        </p:spPr>
        <p:txBody>
          <a:bodyPr>
            <a:normAutofit/>
          </a:bodyPr>
          <a:lstStyle/>
          <a:p>
            <a:r>
              <a:rPr lang="en-US" sz="3200" dirty="0"/>
              <a:t>Service provided throughout day</a:t>
            </a:r>
          </a:p>
        </p:txBody>
      </p:sp>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sp>
        <p:nvSpPr>
          <p:cNvPr id="11" name="TextBox 10"/>
          <p:cNvSpPr txBox="1"/>
          <p:nvPr/>
        </p:nvSpPr>
        <p:spPr>
          <a:xfrm>
            <a:off x="1481959" y="5737102"/>
            <a:ext cx="9285889"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dirty="0"/>
              <a:t>Avg. Daily total :</a:t>
            </a:r>
            <a:r>
              <a:rPr lang="en-US" sz="1400" b="1" dirty="0">
                <a:ln w="9525">
                  <a:noFill/>
                  <a:prstDash val="solid"/>
                </a:ln>
                <a:effectLst>
                  <a:outerShdw blurRad="12700" dist="38100" dir="2700000" algn="tl" rotWithShape="0">
                    <a:schemeClr val="bg1">
                      <a:lumMod val="50000"/>
                    </a:schemeClr>
                  </a:outerShdw>
                </a:effectLst>
              </a:rPr>
              <a:t> </a:t>
            </a:r>
            <a:r>
              <a:rPr lang="is-IS" sz="1400" b="1" dirty="0">
                <a:ln w="9525">
                  <a:noFill/>
                  <a:prstDash val="solid"/>
                </a:ln>
                <a:solidFill>
                  <a:srgbClr val="FFC000"/>
                </a:solidFill>
                <a:effectLst>
                  <a:outerShdw blurRad="12700" dist="38100" dir="2700000" algn="tl" rotWithShape="0">
                    <a:schemeClr val="accent5">
                      <a:lumMod val="60000"/>
                      <a:lumOff val="40000"/>
                    </a:schemeClr>
                  </a:outerShdw>
                </a:effectLst>
              </a:rPr>
              <a:t> </a:t>
            </a:r>
            <a:r>
              <a:rPr lang="is-IS" sz="1400" b="1" dirty="0">
                <a:ln w="9525">
                  <a:noFill/>
                  <a:prstDash val="solid"/>
                </a:ln>
                <a:solidFill>
                  <a:schemeClr val="tx1"/>
                </a:solidFill>
                <a:effectLst>
                  <a:outerShdw blurRad="12700" dist="38100" dir="2700000" algn="tl" rotWithShape="0">
                    <a:schemeClr val="bg1">
                      <a:lumMod val="50000"/>
                    </a:schemeClr>
                  </a:outerShdw>
                </a:effectLst>
              </a:rPr>
              <a:t>Service Calls: 4.76  </a:t>
            </a:r>
            <a:r>
              <a:rPr lang="en-US" sz="1400" b="1" dirty="0">
                <a:ln w="9525">
                  <a:noFill/>
                  <a:prstDash val="solid"/>
                </a:ln>
                <a:solidFill>
                  <a:schemeClr val="accent6"/>
                </a:solidFill>
                <a:effectLst>
                  <a:outerShdw blurRad="12700" dist="38100" dir="2700000" algn="tl" rotWithShape="0">
                    <a:schemeClr val="accent5">
                      <a:lumMod val="60000"/>
                      <a:lumOff val="40000"/>
                    </a:schemeClr>
                  </a:outerShdw>
                </a:effectLst>
              </a:rPr>
              <a:t>Scheduled Calls: 4.74 </a:t>
            </a:r>
            <a:r>
              <a:rPr lang="en-US" sz="1400" b="1" dirty="0">
                <a:ln w="9525">
                  <a:noFill/>
                  <a:prstDash val="solid"/>
                </a:ln>
                <a:solidFill>
                  <a:srgbClr val="C00000"/>
                </a:solidFill>
                <a:effectLst>
                  <a:outerShdw blurRad="12700" dist="38100" dir="2700000" algn="tl" rotWithShape="0">
                    <a:schemeClr val="accent5">
                      <a:lumMod val="60000"/>
                      <a:lumOff val="40000"/>
                    </a:schemeClr>
                  </a:outerShdw>
                </a:effectLst>
              </a:rPr>
              <a:t>Dispatched Calls: </a:t>
            </a:r>
            <a:r>
              <a:rPr lang="is-IS" sz="1400" b="1" dirty="0">
                <a:ln w="9525">
                  <a:noFill/>
                  <a:prstDash val="solid"/>
                </a:ln>
                <a:solidFill>
                  <a:srgbClr val="C00000"/>
                </a:solidFill>
                <a:effectLst>
                  <a:outerShdw blurRad="12700" dist="38100" dir="2700000" algn="tl" rotWithShape="0">
                    <a:schemeClr val="accent5">
                      <a:lumMod val="60000"/>
                      <a:lumOff val="40000"/>
                    </a:schemeClr>
                  </a:outerShdw>
                </a:effectLst>
              </a:rPr>
              <a:t>4.75  </a:t>
            </a:r>
            <a:r>
              <a:rPr lang="is-IS" sz="1400" b="1" dirty="0">
                <a:ln w="9525">
                  <a:noFill/>
                  <a:prstDash val="solid"/>
                </a:ln>
                <a:solidFill>
                  <a:srgbClr val="00B050"/>
                </a:solidFill>
                <a:effectLst>
                  <a:outerShdw blurRad="12700" dist="38100" dir="2700000" algn="tl" rotWithShape="0">
                    <a:schemeClr val="accent5">
                      <a:lumMod val="60000"/>
                      <a:lumOff val="40000"/>
                    </a:schemeClr>
                  </a:outerShdw>
                </a:effectLst>
              </a:rPr>
              <a:t>Revenue($): 2,124 </a:t>
            </a:r>
            <a:endParaRPr lang="en-US" sz="1400" b="1" dirty="0">
              <a:ln w="9525">
                <a:noFill/>
                <a:prstDash val="solid"/>
              </a:ln>
              <a:solidFill>
                <a:srgbClr val="00B050"/>
              </a:solidFill>
              <a:effectLst>
                <a:outerShdw blurRad="12700" dist="38100" dir="2700000" algn="tl" rotWithShape="0">
                  <a:schemeClr val="bg1">
                    <a:lumMod val="50000"/>
                  </a:schemeClr>
                </a:outerShdw>
              </a:effectLst>
            </a:endParaRPr>
          </a:p>
        </p:txBody>
      </p:sp>
      <p:pic>
        <p:nvPicPr>
          <p:cNvPr id="4" name="Picture 3"/>
          <p:cNvPicPr>
            <a:picLocks noChangeAspect="1"/>
          </p:cNvPicPr>
          <p:nvPr/>
        </p:nvPicPr>
        <p:blipFill>
          <a:blip r:embed="rId2"/>
          <a:stretch>
            <a:fillRect/>
          </a:stretch>
        </p:blipFill>
        <p:spPr>
          <a:xfrm>
            <a:off x="1490084" y="1450375"/>
            <a:ext cx="9277763" cy="4165600"/>
          </a:xfrm>
          <a:prstGeom prst="rect">
            <a:avLst/>
          </a:prstGeom>
        </p:spPr>
      </p:pic>
      <p:sp>
        <p:nvSpPr>
          <p:cNvPr id="14" name="Oval Callout 13"/>
          <p:cNvSpPr/>
          <p:nvPr/>
        </p:nvSpPr>
        <p:spPr>
          <a:xfrm>
            <a:off x="4482980" y="2196179"/>
            <a:ext cx="3566511" cy="1669105"/>
          </a:xfrm>
          <a:prstGeom prst="wedgeEllipseCallout">
            <a:avLst>
              <a:gd name="adj1" fmla="val -15240"/>
              <a:gd name="adj2" fmla="val 39893"/>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ounded Rectangular Callout 14"/>
          <p:cNvSpPr/>
          <p:nvPr/>
        </p:nvSpPr>
        <p:spPr>
          <a:xfrm>
            <a:off x="7829856" y="1823724"/>
            <a:ext cx="1303868" cy="354023"/>
          </a:xfrm>
          <a:prstGeom prst="wedgeRoundRectCallout">
            <a:avLst>
              <a:gd name="adj1" fmla="val -55417"/>
              <a:gd name="adj2" fmla="val 145376"/>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t>Rush hours</a:t>
            </a:r>
          </a:p>
        </p:txBody>
      </p:sp>
      <p:sp>
        <p:nvSpPr>
          <p:cNvPr id="16" name="Rounded Rectangular Callout 15"/>
          <p:cNvSpPr/>
          <p:nvPr/>
        </p:nvSpPr>
        <p:spPr>
          <a:xfrm>
            <a:off x="9056940" y="3029039"/>
            <a:ext cx="1589320" cy="366684"/>
          </a:xfrm>
          <a:prstGeom prst="wedgeRoundRectCallout">
            <a:avLst>
              <a:gd name="adj1" fmla="val -23441"/>
              <a:gd name="adj2" fmla="val 280035"/>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t>by late evening most jobs complete</a:t>
            </a:r>
          </a:p>
        </p:txBody>
      </p:sp>
      <p:sp>
        <p:nvSpPr>
          <p:cNvPr id="17" name="Up-Down Arrow 16"/>
          <p:cNvSpPr/>
          <p:nvPr/>
        </p:nvSpPr>
        <p:spPr>
          <a:xfrm>
            <a:off x="5215103" y="2505218"/>
            <a:ext cx="152400" cy="682406"/>
          </a:xfrm>
          <a:prstGeom prst="up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9" name="Rounded Rectangular Callout 18"/>
          <p:cNvSpPr/>
          <p:nvPr/>
        </p:nvSpPr>
        <p:spPr>
          <a:xfrm>
            <a:off x="3324674" y="1962619"/>
            <a:ext cx="1303868" cy="354023"/>
          </a:xfrm>
          <a:prstGeom prst="wedgeRoundRectCallout">
            <a:avLst>
              <a:gd name="adj1" fmla="val 92778"/>
              <a:gd name="adj2" fmla="val 201915"/>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t>NO show on scheduled time</a:t>
            </a:r>
          </a:p>
        </p:txBody>
      </p:sp>
      <p:sp>
        <p:nvSpPr>
          <p:cNvPr id="20" name="Rounded Rectangular Callout 19"/>
          <p:cNvSpPr/>
          <p:nvPr/>
        </p:nvSpPr>
        <p:spPr>
          <a:xfrm>
            <a:off x="2365605" y="3366947"/>
            <a:ext cx="1324304" cy="819822"/>
          </a:xfrm>
          <a:prstGeom prst="wedgeRoundRectCallout">
            <a:avLst>
              <a:gd name="adj1" fmla="val -841"/>
              <a:gd name="adj2" fmla="val 104168"/>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t>Ad-hoc nature of business</a:t>
            </a:r>
          </a:p>
        </p:txBody>
      </p:sp>
    </p:spTree>
    <p:extLst>
      <p:ext uri="{BB962C8B-B14F-4D97-AF65-F5344CB8AC3E}">
        <p14:creationId xmlns:p14="http://schemas.microsoft.com/office/powerpoint/2010/main" val="1291833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47292"/>
            <a:ext cx="9601200" cy="1576552"/>
          </a:xfrm>
        </p:spPr>
        <p:txBody>
          <a:bodyPr>
            <a:normAutofit/>
          </a:bodyPr>
          <a:lstStyle/>
          <a:p>
            <a:r>
              <a:rPr lang="en-US" sz="3200" dirty="0"/>
              <a:t>Sales drilled down to per bill/transaction level</a:t>
            </a:r>
          </a:p>
        </p:txBody>
      </p:sp>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cxnSp>
        <p:nvCxnSpPr>
          <p:cNvPr id="5" name="Straight Connector 4"/>
          <p:cNvCxnSpPr/>
          <p:nvPr/>
        </p:nvCxnSpPr>
        <p:spPr>
          <a:xfrm>
            <a:off x="1481959" y="1292758"/>
            <a:ext cx="9285889"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272455" y="3090041"/>
            <a:ext cx="184731" cy="369332"/>
          </a:xfrm>
          <a:prstGeom prst="rect">
            <a:avLst/>
          </a:prstGeom>
          <a:noFill/>
        </p:spPr>
        <p:txBody>
          <a:bodyPr wrap="none" rtlCol="0">
            <a:spAutoFit/>
          </a:bodyPr>
          <a:lstStyle/>
          <a:p>
            <a:endParaRPr lang="en-US" dirty="0"/>
          </a:p>
        </p:txBody>
      </p:sp>
      <p:pic>
        <p:nvPicPr>
          <p:cNvPr id="10" name="Picture 9"/>
          <p:cNvPicPr>
            <a:picLocks noChangeAspect="1"/>
          </p:cNvPicPr>
          <p:nvPr/>
        </p:nvPicPr>
        <p:blipFill>
          <a:blip r:embed="rId2"/>
          <a:stretch>
            <a:fillRect/>
          </a:stretch>
        </p:blipFill>
        <p:spPr>
          <a:xfrm>
            <a:off x="1454150" y="3556001"/>
            <a:ext cx="9283700" cy="2489200"/>
          </a:xfrm>
          <a:prstGeom prst="rect">
            <a:avLst/>
          </a:prstGeom>
        </p:spPr>
      </p:pic>
      <p:sp>
        <p:nvSpPr>
          <p:cNvPr id="24" name="Rounded Rectangular Callout 23"/>
          <p:cNvSpPr/>
          <p:nvPr/>
        </p:nvSpPr>
        <p:spPr>
          <a:xfrm>
            <a:off x="4971417" y="4974158"/>
            <a:ext cx="2579308" cy="318281"/>
          </a:xfrm>
          <a:prstGeom prst="wedgeRoundRectCallout">
            <a:avLst>
              <a:gd name="adj1" fmla="val -22067"/>
              <a:gd name="adj2" fmla="val 52003"/>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t>Type 1 customers </a:t>
            </a:r>
            <a:r>
              <a:rPr lang="en-US" sz="1200"/>
              <a:t>dominate throughout</a:t>
            </a:r>
            <a:endParaRPr lang="en-US" sz="1200" dirty="0"/>
          </a:p>
        </p:txBody>
      </p:sp>
      <p:pic>
        <p:nvPicPr>
          <p:cNvPr id="7" name="Picture 6"/>
          <p:cNvPicPr>
            <a:picLocks noChangeAspect="1"/>
          </p:cNvPicPr>
          <p:nvPr/>
        </p:nvPicPr>
        <p:blipFill>
          <a:blip r:embed="rId3"/>
          <a:stretch>
            <a:fillRect/>
          </a:stretch>
        </p:blipFill>
        <p:spPr>
          <a:xfrm>
            <a:off x="1473200" y="1309247"/>
            <a:ext cx="9245600" cy="2133600"/>
          </a:xfrm>
          <a:prstGeom prst="rect">
            <a:avLst/>
          </a:prstGeom>
        </p:spPr>
      </p:pic>
      <p:sp>
        <p:nvSpPr>
          <p:cNvPr id="15" name="Rounded Rectangular Callout 14"/>
          <p:cNvSpPr/>
          <p:nvPr/>
        </p:nvSpPr>
        <p:spPr>
          <a:xfrm>
            <a:off x="7830525" y="1484331"/>
            <a:ext cx="1888943" cy="421383"/>
          </a:xfrm>
          <a:prstGeom prst="wedgeRoundRectCallout">
            <a:avLst>
              <a:gd name="adj1" fmla="val -22800"/>
              <a:gd name="adj2" fmla="val 49304"/>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t>Avg. revenue per bill is $340 </a:t>
            </a:r>
          </a:p>
        </p:txBody>
      </p:sp>
    </p:spTree>
    <p:extLst>
      <p:ext uri="{BB962C8B-B14F-4D97-AF65-F5344CB8AC3E}">
        <p14:creationId xmlns:p14="http://schemas.microsoft.com/office/powerpoint/2010/main" val="14370466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220718"/>
            <a:ext cx="9601200" cy="1576552"/>
          </a:xfrm>
        </p:spPr>
        <p:txBody>
          <a:bodyPr>
            <a:normAutofit/>
          </a:bodyPr>
          <a:lstStyle/>
          <a:p>
            <a:r>
              <a:rPr lang="en-US" sz="3200" dirty="0"/>
              <a:t>Business from Customer types across geography</a:t>
            </a:r>
          </a:p>
        </p:txBody>
      </p:sp>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sp>
        <p:nvSpPr>
          <p:cNvPr id="11" name="TextBox 10"/>
          <p:cNvSpPr txBox="1"/>
          <p:nvPr/>
        </p:nvSpPr>
        <p:spPr>
          <a:xfrm>
            <a:off x="1481959" y="5746391"/>
            <a:ext cx="928588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Avg. weekly revenue($):</a:t>
            </a:r>
            <a:r>
              <a:rPr lang="en-US" b="1" dirty="0">
                <a:ln w="9525">
                  <a:noFill/>
                  <a:prstDash val="solid"/>
                </a:ln>
                <a:effectLst>
                  <a:outerShdw blurRad="12700" dist="38100" dir="2700000" algn="tl" rotWithShape="0">
                    <a:schemeClr val="bg1">
                      <a:lumMod val="50000"/>
                    </a:schemeClr>
                  </a:outerShdw>
                </a:effectLst>
              </a:rPr>
              <a:t> </a:t>
            </a:r>
            <a:r>
              <a:rPr lang="is-IS" b="1" dirty="0">
                <a:ln w="9525">
                  <a:noFill/>
                  <a:prstDash val="solid"/>
                </a:ln>
                <a:solidFill>
                  <a:srgbClr val="FFC000"/>
                </a:solidFill>
                <a:effectLst>
                  <a:outerShdw blurRad="12700" dist="38100" dir="2700000" algn="tl" rotWithShape="0">
                    <a:schemeClr val="accent5">
                      <a:lumMod val="60000"/>
                      <a:lumOff val="40000"/>
                    </a:schemeClr>
                  </a:outerShdw>
                </a:effectLst>
              </a:rPr>
              <a:t> </a:t>
            </a:r>
            <a:r>
              <a:rPr lang="is-IS" dirty="0">
                <a:ln w="9525">
                  <a:noFill/>
                  <a:prstDash val="solid"/>
                </a:ln>
                <a:solidFill>
                  <a:schemeClr val="accent6"/>
                </a:solidFill>
                <a:effectLst>
                  <a:outerShdw blurRad="12700" dist="38100" dir="2700000" algn="tl" rotWithShape="0">
                    <a:schemeClr val="bg1">
                      <a:lumMod val="50000"/>
                    </a:schemeClr>
                  </a:outerShdw>
                </a:effectLst>
              </a:rPr>
              <a:t>CustType01: 1,138  CustType02: 322  CustType03: 678</a:t>
            </a:r>
            <a:endParaRPr lang="en-US" dirty="0">
              <a:ln w="9525">
                <a:noFill/>
                <a:prstDash val="solid"/>
              </a:ln>
              <a:solidFill>
                <a:schemeClr val="accent6"/>
              </a:solidFill>
              <a:effectLst>
                <a:outerShdw blurRad="12700" dist="38100" dir="2700000" algn="tl" rotWithShape="0">
                  <a:schemeClr val="bg1">
                    <a:lumMod val="50000"/>
                  </a:schemeClr>
                </a:outerShdw>
              </a:effectLst>
            </a:endParaRPr>
          </a:p>
        </p:txBody>
      </p:sp>
      <p:pic>
        <p:nvPicPr>
          <p:cNvPr id="5" name="Picture 4"/>
          <p:cNvPicPr>
            <a:picLocks noChangeAspect="1"/>
          </p:cNvPicPr>
          <p:nvPr/>
        </p:nvPicPr>
        <p:blipFill>
          <a:blip r:embed="rId2"/>
          <a:stretch>
            <a:fillRect/>
          </a:stretch>
        </p:blipFill>
        <p:spPr>
          <a:xfrm>
            <a:off x="1481959" y="1454727"/>
            <a:ext cx="9285889" cy="4291664"/>
          </a:xfrm>
          <a:prstGeom prst="rect">
            <a:avLst/>
          </a:prstGeom>
        </p:spPr>
      </p:pic>
      <p:sp>
        <p:nvSpPr>
          <p:cNvPr id="16" name="Rounded Rectangular Callout 15"/>
          <p:cNvSpPr/>
          <p:nvPr/>
        </p:nvSpPr>
        <p:spPr>
          <a:xfrm>
            <a:off x="4606634" y="2161309"/>
            <a:ext cx="1303868" cy="460147"/>
          </a:xfrm>
          <a:prstGeom prst="wedgeRoundRectCallout">
            <a:avLst>
              <a:gd name="adj1" fmla="val -125050"/>
              <a:gd name="adj2" fmla="val 322686"/>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t>Most Contributing type</a:t>
            </a:r>
          </a:p>
        </p:txBody>
      </p:sp>
    </p:spTree>
    <p:extLst>
      <p:ext uri="{BB962C8B-B14F-4D97-AF65-F5344CB8AC3E}">
        <p14:creationId xmlns:p14="http://schemas.microsoft.com/office/powerpoint/2010/main" val="75245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220718"/>
            <a:ext cx="9601200" cy="1576552"/>
          </a:xfrm>
        </p:spPr>
        <p:txBody>
          <a:bodyPr>
            <a:normAutofit/>
          </a:bodyPr>
          <a:lstStyle/>
          <a:p>
            <a:r>
              <a:rPr lang="en-US" sz="3200" dirty="0"/>
              <a:t>Top revenue generating Job codes</a:t>
            </a:r>
          </a:p>
        </p:txBody>
      </p:sp>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cxnSp>
        <p:nvCxnSpPr>
          <p:cNvPr id="5" name="Straight Connector 4"/>
          <p:cNvCxnSpPr/>
          <p:nvPr/>
        </p:nvCxnSpPr>
        <p:spPr>
          <a:xfrm>
            <a:off x="1481959" y="1513482"/>
            <a:ext cx="928588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81959" y="5733114"/>
            <a:ext cx="928588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86% of total revenue belongs to above codes</a:t>
            </a:r>
            <a:endParaRPr lang="en-US" b="1" dirty="0">
              <a:ln w="9525">
                <a:noFill/>
                <a:prstDash val="solid"/>
              </a:ln>
              <a:solidFill>
                <a:srgbClr val="92D050"/>
              </a:solidFill>
              <a:effectLst>
                <a:outerShdw blurRad="12700" dist="38100" dir="2700000" algn="tl" rotWithShape="0">
                  <a:schemeClr val="bg1">
                    <a:lumMod val="50000"/>
                  </a:schemeClr>
                </a:outerShdw>
              </a:effectLst>
            </a:endParaRPr>
          </a:p>
        </p:txBody>
      </p:sp>
      <p:pic>
        <p:nvPicPr>
          <p:cNvPr id="20" name="Picture 19"/>
          <p:cNvPicPr>
            <a:picLocks noChangeAspect="1"/>
          </p:cNvPicPr>
          <p:nvPr/>
        </p:nvPicPr>
        <p:blipFill>
          <a:blip r:embed="rId2"/>
          <a:stretch>
            <a:fillRect/>
          </a:stretch>
        </p:blipFill>
        <p:spPr>
          <a:xfrm>
            <a:off x="1447800" y="1494565"/>
            <a:ext cx="9320048" cy="4229100"/>
          </a:xfrm>
          <a:prstGeom prst="rect">
            <a:avLst/>
          </a:prstGeom>
        </p:spPr>
      </p:pic>
    </p:spTree>
    <p:extLst>
      <p:ext uri="{BB962C8B-B14F-4D97-AF65-F5344CB8AC3E}">
        <p14:creationId xmlns:p14="http://schemas.microsoft.com/office/powerpoint/2010/main" val="987059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sktop/Screen%20Shot%202017-12-25%20at%208.47.47%20PM.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0079" y="621981"/>
            <a:ext cx="5852795" cy="2949894"/>
          </a:xfrm>
          <a:prstGeom prst="rect">
            <a:avLst/>
          </a:prstGeom>
          <a:noFill/>
          <a:ln>
            <a:noFill/>
          </a:ln>
        </p:spPr>
      </p:pic>
      <p:pic>
        <p:nvPicPr>
          <p:cNvPr id="5" name="Picture 4" descr="../../../Desktop/Screen%20Shot%202017-12-25%20at%208.48.31%20PM.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319" y="621982"/>
            <a:ext cx="5074761" cy="2949893"/>
          </a:xfrm>
          <a:prstGeom prst="rect">
            <a:avLst/>
          </a:prstGeom>
          <a:noFill/>
          <a:ln>
            <a:noFill/>
          </a:ln>
        </p:spPr>
      </p:pic>
      <p:pic>
        <p:nvPicPr>
          <p:cNvPr id="6" name="Picture 5" descr="../../../Desktop/Screen%20Shot%202017-12-25%20at%208.52.51%20PM.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0078" y="3571875"/>
            <a:ext cx="5852796" cy="2643189"/>
          </a:xfrm>
          <a:prstGeom prst="rect">
            <a:avLst/>
          </a:prstGeom>
          <a:noFill/>
          <a:ln>
            <a:noFill/>
          </a:ln>
        </p:spPr>
      </p:pic>
      <p:pic>
        <p:nvPicPr>
          <p:cNvPr id="7" name="Picture 6" descr="../../../Desktop/Screen%20Shot%202017-12-25%20at%208.50.26%20PM.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318" y="3571875"/>
            <a:ext cx="5074762" cy="2643189"/>
          </a:xfrm>
          <a:prstGeom prst="rect">
            <a:avLst/>
          </a:prstGeom>
          <a:noFill/>
          <a:ln>
            <a:noFill/>
          </a:ln>
        </p:spPr>
      </p:pic>
    </p:spTree>
    <p:extLst>
      <p:ext uri="{BB962C8B-B14F-4D97-AF65-F5344CB8AC3E}">
        <p14:creationId xmlns:p14="http://schemas.microsoft.com/office/powerpoint/2010/main" val="17754737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esktop/Screen%20Shot%202017-12-25%20at%208.45.36%20PM.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83827" y="3571875"/>
            <a:ext cx="5074761" cy="2643189"/>
          </a:xfrm>
          <a:prstGeom prst="rect">
            <a:avLst/>
          </a:prstGeom>
          <a:noFill/>
          <a:ln>
            <a:noFill/>
          </a:ln>
        </p:spPr>
      </p:pic>
      <p:pic>
        <p:nvPicPr>
          <p:cNvPr id="6" name="Picture 5" descr="../../../Desktop/Screen%20Shot%202017-12-25%20at%208.49.11%20PM.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318" y="3571875"/>
            <a:ext cx="5838508" cy="2643189"/>
          </a:xfrm>
          <a:prstGeom prst="rect">
            <a:avLst/>
          </a:prstGeom>
          <a:noFill/>
          <a:ln>
            <a:noFill/>
          </a:ln>
        </p:spPr>
      </p:pic>
      <p:pic>
        <p:nvPicPr>
          <p:cNvPr id="7" name="Picture 6" descr="../../../Desktop/Screen%20Shot%202017-12-25%20at%208.49.46%20PM.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0080" y="621982"/>
            <a:ext cx="5838508" cy="2949893"/>
          </a:xfrm>
          <a:prstGeom prst="rect">
            <a:avLst/>
          </a:prstGeom>
          <a:noFill/>
          <a:ln>
            <a:noFill/>
          </a:ln>
        </p:spPr>
      </p:pic>
      <p:pic>
        <p:nvPicPr>
          <p:cNvPr id="10" name="Picture 9" descr="../../../Desktop/Screen%20Shot%202017-12-25%20at%208.46.54%20PM.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318" y="621982"/>
            <a:ext cx="5074761" cy="2949893"/>
          </a:xfrm>
          <a:prstGeom prst="rect">
            <a:avLst/>
          </a:prstGeom>
          <a:noFill/>
          <a:ln>
            <a:noFill/>
          </a:ln>
        </p:spPr>
      </p:pic>
    </p:spTree>
    <p:extLst>
      <p:ext uri="{BB962C8B-B14F-4D97-AF65-F5344CB8AC3E}">
        <p14:creationId xmlns:p14="http://schemas.microsoft.com/office/powerpoint/2010/main" val="11755263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2571750" y="-6572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50" name="Picture 29" descr="../../../Desktop/Screen%20Shot%202017-12-25%20at%208.54.20%20P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49" y="1614488"/>
            <a:ext cx="5727700" cy="387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p:cNvSpPr>
            <a:spLocks noChangeArrowheads="1"/>
          </p:cNvSpPr>
          <p:nvPr/>
        </p:nvSpPr>
        <p:spPr bwMode="auto">
          <a:xfrm>
            <a:off x="2571750" y="36734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4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887" y="1614488"/>
            <a:ext cx="5487988" cy="3873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p:cNvSpPr>
            <a:spLocks noChangeArrowheads="1"/>
          </p:cNvSpPr>
          <p:nvPr/>
        </p:nvSpPr>
        <p:spPr bwMode="auto">
          <a:xfrm>
            <a:off x="2571750" y="80803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7126334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Hypothesis Testing</a:t>
            </a:r>
          </a:p>
        </p:txBody>
      </p:sp>
      <p:sp>
        <p:nvSpPr>
          <p:cNvPr id="3" name="Subtitle 2"/>
          <p:cNvSpPr>
            <a:spLocks noGrp="1"/>
          </p:cNvSpPr>
          <p:nvPr>
            <p:ph type="subTitle" idx="1"/>
          </p:nvPr>
        </p:nvSpPr>
        <p:spPr/>
        <p:txBody>
          <a:bodyPr/>
          <a:lstStyle/>
          <a:p>
            <a:r>
              <a:rPr lang="en-US" dirty="0"/>
              <a:t>Plumbing Business Analysis </a:t>
            </a:r>
          </a:p>
        </p:txBody>
      </p:sp>
    </p:spTree>
    <p:extLst>
      <p:ext uri="{BB962C8B-B14F-4D97-AF65-F5344CB8AC3E}">
        <p14:creationId xmlns:p14="http://schemas.microsoft.com/office/powerpoint/2010/main" val="14382963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6577" y="656457"/>
            <a:ext cx="2287042" cy="370678"/>
          </a:xfrm>
        </p:spPr>
        <p:txBody>
          <a:bodyPr>
            <a:noAutofit/>
          </a:bodyPr>
          <a:lstStyle/>
          <a:p>
            <a:r>
              <a:rPr lang="en-GB" sz="2000" b="1" dirty="0"/>
              <a:t>Correlation matrix:</a:t>
            </a:r>
            <a:endParaRPr lang="en-IN" sz="2000" b="1"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317315" y="1102291"/>
            <a:ext cx="7590773" cy="5022936"/>
          </a:xfrm>
          <a:prstGeom prst="rect">
            <a:avLst/>
          </a:prstGeom>
        </p:spPr>
      </p:pic>
    </p:spTree>
    <p:extLst>
      <p:ext uri="{BB962C8B-B14F-4D97-AF65-F5344CB8AC3E}">
        <p14:creationId xmlns:p14="http://schemas.microsoft.com/office/powerpoint/2010/main" val="17995656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6577" y="656457"/>
            <a:ext cx="3339690" cy="241010"/>
          </a:xfrm>
        </p:spPr>
        <p:txBody>
          <a:bodyPr>
            <a:noAutofit/>
          </a:bodyPr>
          <a:lstStyle/>
          <a:p>
            <a:r>
              <a:rPr lang="en-GB" sz="2000" b="1" dirty="0"/>
              <a:t>Correlation matrix table:</a:t>
            </a:r>
            <a:endParaRPr lang="en-IN" sz="2000" b="1" dirty="0"/>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690443" y="1032933"/>
            <a:ext cx="10790356" cy="4910667"/>
          </a:xfrm>
          <a:prstGeom prst="rect">
            <a:avLst/>
          </a:prstGeom>
        </p:spPr>
      </p:pic>
    </p:spTree>
    <p:extLst>
      <p:ext uri="{BB962C8B-B14F-4D97-AF65-F5344CB8AC3E}">
        <p14:creationId xmlns:p14="http://schemas.microsoft.com/office/powerpoint/2010/main" val="1299777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a:t>
            </a:r>
          </a:p>
        </p:txBody>
      </p:sp>
      <p:sp>
        <p:nvSpPr>
          <p:cNvPr id="3" name="Content Placeholder 2"/>
          <p:cNvSpPr>
            <a:spLocks noGrp="1"/>
          </p:cNvSpPr>
          <p:nvPr>
            <p:ph idx="1"/>
          </p:nvPr>
        </p:nvSpPr>
        <p:spPr/>
        <p:txBody>
          <a:bodyPr>
            <a:normAutofit/>
          </a:bodyPr>
          <a:lstStyle/>
          <a:p>
            <a:r>
              <a:rPr lang="en-US" dirty="0"/>
              <a:t>The owner of Plumbing &amp; Drain Service company (PDS) wants to use their past transaction data to come up with a set of recommendations that can help his business increase their revenues, build customer base, control customer churn, forecast service demand, launch Annual schemes for customers and target marketing. </a:t>
            </a:r>
          </a:p>
        </p:txBody>
      </p:sp>
    </p:spTree>
    <p:extLst>
      <p:ext uri="{BB962C8B-B14F-4D97-AF65-F5344CB8AC3E}">
        <p14:creationId xmlns:p14="http://schemas.microsoft.com/office/powerpoint/2010/main" val="3642284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1557861" y="656457"/>
            <a:ext cx="9110135" cy="5575010"/>
          </a:xfrm>
          <a:prstGeom prst="rect">
            <a:avLst/>
          </a:prstGeom>
        </p:spPr>
      </p:pic>
    </p:spTree>
    <p:extLst>
      <p:ext uri="{BB962C8B-B14F-4D97-AF65-F5344CB8AC3E}">
        <p14:creationId xmlns:p14="http://schemas.microsoft.com/office/powerpoint/2010/main" val="10130563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D2B53-5C6E-43B7-87AA-CAEC5B494CD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kern="1200" dirty="0">
                <a:solidFill>
                  <a:schemeClr val="bg1"/>
                </a:solidFill>
                <a:latin typeface="+mj-lt"/>
                <a:ea typeface="+mj-ea"/>
                <a:cs typeface="+mj-cs"/>
              </a:rPr>
              <a:t>Summary of hypothesis testing statements</a:t>
            </a:r>
          </a:p>
        </p:txBody>
      </p:sp>
      <p:graphicFrame>
        <p:nvGraphicFramePr>
          <p:cNvPr id="5" name="Table 4">
            <a:extLst>
              <a:ext uri="{FF2B5EF4-FFF2-40B4-BE49-F238E27FC236}">
                <a16:creationId xmlns:a16="http://schemas.microsoft.com/office/drawing/2014/main" id="{DDEAD269-207C-4BC2-8018-AAEDE63512ED}"/>
              </a:ext>
            </a:extLst>
          </p:cNvPr>
          <p:cNvGraphicFramePr>
            <a:graphicFrameLocks noGrp="1"/>
          </p:cNvGraphicFramePr>
          <p:nvPr>
            <p:extLst>
              <p:ext uri="{D42A27DB-BD31-4B8C-83A1-F6EECF244321}">
                <p14:modId xmlns:p14="http://schemas.microsoft.com/office/powerpoint/2010/main" val="601832079"/>
              </p:ext>
            </p:extLst>
          </p:nvPr>
        </p:nvGraphicFramePr>
        <p:xfrm>
          <a:off x="839243" y="860206"/>
          <a:ext cx="10550575" cy="5338521"/>
        </p:xfrm>
        <a:graphic>
          <a:graphicData uri="http://schemas.openxmlformats.org/drawingml/2006/table">
            <a:tbl>
              <a:tblPr firstRow="1" firstCol="1" bandRow="1">
                <a:tableStyleId>{B301B821-A1FF-4177-AEE7-76D212191A09}</a:tableStyleId>
              </a:tblPr>
              <a:tblGrid>
                <a:gridCol w="555803">
                  <a:extLst>
                    <a:ext uri="{9D8B030D-6E8A-4147-A177-3AD203B41FA5}">
                      <a16:colId xmlns:a16="http://schemas.microsoft.com/office/drawing/2014/main" val="3230839531"/>
                    </a:ext>
                  </a:extLst>
                </a:gridCol>
                <a:gridCol w="8387118">
                  <a:extLst>
                    <a:ext uri="{9D8B030D-6E8A-4147-A177-3AD203B41FA5}">
                      <a16:colId xmlns:a16="http://schemas.microsoft.com/office/drawing/2014/main" val="1463368128"/>
                    </a:ext>
                  </a:extLst>
                </a:gridCol>
                <a:gridCol w="1607654">
                  <a:extLst>
                    <a:ext uri="{9D8B030D-6E8A-4147-A177-3AD203B41FA5}">
                      <a16:colId xmlns:a16="http://schemas.microsoft.com/office/drawing/2014/main" val="697291175"/>
                    </a:ext>
                  </a:extLst>
                </a:gridCol>
              </a:tblGrid>
              <a:tr h="346728">
                <a:tc>
                  <a:txBody>
                    <a:bodyPr/>
                    <a:lstStyle/>
                    <a:p>
                      <a:pPr>
                        <a:lnSpc>
                          <a:spcPct val="110000"/>
                        </a:lnSpc>
                        <a:spcBef>
                          <a:spcPts val="600"/>
                        </a:spcBef>
                        <a:spcAft>
                          <a:spcPts val="0"/>
                        </a:spcAft>
                      </a:pPr>
                      <a:r>
                        <a:rPr lang="en-GB" sz="1800">
                          <a:effectLst/>
                        </a:rPr>
                        <a:t>No.</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Null Hypothesis statements</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Accept/Reject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94259454"/>
                  </a:ext>
                </a:extLst>
              </a:tr>
              <a:tr h="340502">
                <a:tc>
                  <a:txBody>
                    <a:bodyPr/>
                    <a:lstStyle/>
                    <a:p>
                      <a:pPr>
                        <a:lnSpc>
                          <a:spcPct val="110000"/>
                        </a:lnSpc>
                        <a:spcBef>
                          <a:spcPts val="600"/>
                        </a:spcBef>
                        <a:spcAft>
                          <a:spcPts val="0"/>
                        </a:spcAft>
                      </a:pPr>
                      <a:r>
                        <a:rPr lang="en-GB" sz="1800">
                          <a:effectLst/>
                        </a:rPr>
                        <a:t>1</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None of the derived features contribute to predict customer churn</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Reject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3548389"/>
                  </a:ext>
                </a:extLst>
              </a:tr>
              <a:tr h="386956">
                <a:tc>
                  <a:txBody>
                    <a:bodyPr/>
                    <a:lstStyle/>
                    <a:p>
                      <a:pPr>
                        <a:lnSpc>
                          <a:spcPct val="110000"/>
                        </a:lnSpc>
                        <a:spcBef>
                          <a:spcPts val="600"/>
                        </a:spcBef>
                        <a:spcAft>
                          <a:spcPts val="0"/>
                        </a:spcAft>
                      </a:pPr>
                      <a:r>
                        <a:rPr lang="en-GB" sz="1800">
                          <a:effectLst/>
                        </a:rPr>
                        <a:t>2</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As average number of hours to  complete the job increases, probability of customer churn increases</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Accept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92345001"/>
                  </a:ext>
                </a:extLst>
              </a:tr>
              <a:tr h="386956">
                <a:tc>
                  <a:txBody>
                    <a:bodyPr/>
                    <a:lstStyle/>
                    <a:p>
                      <a:pPr>
                        <a:lnSpc>
                          <a:spcPct val="110000"/>
                        </a:lnSpc>
                        <a:spcBef>
                          <a:spcPts val="600"/>
                        </a:spcBef>
                        <a:spcAft>
                          <a:spcPts val="0"/>
                        </a:spcAft>
                      </a:pPr>
                      <a:r>
                        <a:rPr lang="en-GB" sz="1800">
                          <a:effectLst/>
                        </a:rPr>
                        <a:t>3</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Average delay in days between service calls i.e. Avg. Latency has direct influence on customer churn</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Accept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16944747"/>
                  </a:ext>
                </a:extLst>
              </a:tr>
              <a:tr h="400365">
                <a:tc>
                  <a:txBody>
                    <a:bodyPr/>
                    <a:lstStyle/>
                    <a:p>
                      <a:pPr>
                        <a:lnSpc>
                          <a:spcPct val="110000"/>
                        </a:lnSpc>
                        <a:spcBef>
                          <a:spcPts val="600"/>
                        </a:spcBef>
                        <a:spcAft>
                          <a:spcPts val="0"/>
                        </a:spcAft>
                      </a:pPr>
                      <a:r>
                        <a:rPr lang="en-GB" sz="1800">
                          <a:effectLst/>
                        </a:rPr>
                        <a:t>4</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More the number of distinct jobs used by customer, lesser is the probability of customer churn</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Reject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07363980"/>
                  </a:ext>
                </a:extLst>
              </a:tr>
              <a:tr h="447298">
                <a:tc>
                  <a:txBody>
                    <a:bodyPr/>
                    <a:lstStyle/>
                    <a:p>
                      <a:pPr>
                        <a:lnSpc>
                          <a:spcPct val="110000"/>
                        </a:lnSpc>
                        <a:spcBef>
                          <a:spcPts val="600"/>
                        </a:spcBef>
                        <a:spcAft>
                          <a:spcPts val="0"/>
                        </a:spcAft>
                      </a:pPr>
                      <a:r>
                        <a:rPr lang="en-GB" sz="1800">
                          <a:effectLst/>
                        </a:rPr>
                        <a:t>5</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More the number of service calls made by customer, lesser the probability of customer churn</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Reject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5982614"/>
                  </a:ext>
                </a:extLst>
              </a:tr>
              <a:tr h="426705">
                <a:tc>
                  <a:txBody>
                    <a:bodyPr/>
                    <a:lstStyle/>
                    <a:p>
                      <a:pPr>
                        <a:lnSpc>
                          <a:spcPct val="110000"/>
                        </a:lnSpc>
                        <a:spcBef>
                          <a:spcPts val="600"/>
                        </a:spcBef>
                        <a:spcAft>
                          <a:spcPts val="0"/>
                        </a:spcAft>
                      </a:pPr>
                      <a:r>
                        <a:rPr lang="en-GB" sz="1800">
                          <a:effectLst/>
                        </a:rPr>
                        <a:t>6</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As days since last call increases, probability of customer churn increases</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Accept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50742416"/>
                  </a:ext>
                </a:extLst>
              </a:tr>
              <a:tr h="474117">
                <a:tc>
                  <a:txBody>
                    <a:bodyPr/>
                    <a:lstStyle/>
                    <a:p>
                      <a:pPr>
                        <a:lnSpc>
                          <a:spcPct val="110000"/>
                        </a:lnSpc>
                        <a:spcBef>
                          <a:spcPts val="600"/>
                        </a:spcBef>
                        <a:spcAft>
                          <a:spcPts val="0"/>
                        </a:spcAft>
                      </a:pPr>
                      <a:r>
                        <a:rPr lang="en-GB" sz="1800">
                          <a:effectLst/>
                        </a:rPr>
                        <a:t>7</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a:effectLst/>
                        </a:rPr>
                        <a:t>More the delay to pick up scheduled service calls, higher the probability of customer churn</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Reject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14977069"/>
                  </a:ext>
                </a:extLst>
              </a:tr>
              <a:tr h="460707">
                <a:tc>
                  <a:txBody>
                    <a:bodyPr/>
                    <a:lstStyle/>
                    <a:p>
                      <a:pPr>
                        <a:lnSpc>
                          <a:spcPct val="110000"/>
                        </a:lnSpc>
                        <a:spcBef>
                          <a:spcPts val="600"/>
                        </a:spcBef>
                        <a:spcAft>
                          <a:spcPts val="0"/>
                        </a:spcAft>
                      </a:pPr>
                      <a:r>
                        <a:rPr lang="en-GB" sz="1800">
                          <a:effectLst/>
                        </a:rPr>
                        <a:t>8</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a:effectLst/>
                        </a:rPr>
                        <a:t>Higher the total revenue from customer, lower the probability of customer churn</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Reject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54169048"/>
                  </a:ext>
                </a:extLst>
              </a:tr>
              <a:tr h="340502">
                <a:tc>
                  <a:txBody>
                    <a:bodyPr/>
                    <a:lstStyle/>
                    <a:p>
                      <a:pPr>
                        <a:lnSpc>
                          <a:spcPct val="110000"/>
                        </a:lnSpc>
                        <a:spcBef>
                          <a:spcPts val="600"/>
                        </a:spcBef>
                        <a:spcAft>
                          <a:spcPts val="0"/>
                        </a:spcAft>
                      </a:pPr>
                      <a:r>
                        <a:rPr lang="en-GB" sz="1800">
                          <a:effectLst/>
                        </a:rPr>
                        <a:t>9</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Service call day of a week does influence customer churn</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Reject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0053263"/>
                  </a:ext>
                </a:extLst>
              </a:tr>
              <a:tr h="340502">
                <a:tc>
                  <a:txBody>
                    <a:bodyPr/>
                    <a:lstStyle/>
                    <a:p>
                      <a:pPr>
                        <a:lnSpc>
                          <a:spcPct val="110000"/>
                        </a:lnSpc>
                        <a:spcBef>
                          <a:spcPts val="600"/>
                        </a:spcBef>
                        <a:spcAft>
                          <a:spcPts val="0"/>
                        </a:spcAft>
                      </a:pPr>
                      <a:r>
                        <a:rPr lang="en-GB" sz="1800">
                          <a:effectLst/>
                        </a:rPr>
                        <a:t>10</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If customer uses service in consecutive years, then there is less chance that the customer churns</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Accept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27602914"/>
                  </a:ext>
                </a:extLst>
              </a:tr>
            </a:tbl>
          </a:graphicData>
        </a:graphic>
      </p:graphicFrame>
    </p:spTree>
    <p:extLst>
      <p:ext uri="{BB962C8B-B14F-4D97-AF65-F5344CB8AC3E}">
        <p14:creationId xmlns:p14="http://schemas.microsoft.com/office/powerpoint/2010/main" val="22057944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List of Significant Variables for Model Building </a:t>
            </a:r>
            <a:endParaRPr lang="en-IN" sz="3200" dirty="0"/>
          </a:p>
        </p:txBody>
      </p:sp>
      <p:graphicFrame>
        <p:nvGraphicFramePr>
          <p:cNvPr id="7" name="Content Placeholder 6">
            <a:extLst>
              <a:ext uri="{FF2B5EF4-FFF2-40B4-BE49-F238E27FC236}">
                <a16:creationId xmlns:a16="http://schemas.microsoft.com/office/drawing/2014/main" id="{0C12855D-6FD8-48BE-8CF8-BD06A2C42DED}"/>
              </a:ext>
            </a:extLst>
          </p:cNvPr>
          <p:cNvGraphicFramePr>
            <a:graphicFrameLocks noGrp="1"/>
          </p:cNvGraphicFramePr>
          <p:nvPr>
            <p:ph idx="1"/>
            <p:extLst>
              <p:ext uri="{D42A27DB-BD31-4B8C-83A1-F6EECF244321}">
                <p14:modId xmlns:p14="http://schemas.microsoft.com/office/powerpoint/2010/main" val="3679886468"/>
              </p:ext>
            </p:extLst>
          </p:nvPr>
        </p:nvGraphicFramePr>
        <p:xfrm>
          <a:off x="1408135" y="2507359"/>
          <a:ext cx="9389301" cy="3675888"/>
        </p:xfrm>
        <a:graphic>
          <a:graphicData uri="http://schemas.openxmlformats.org/drawingml/2006/table">
            <a:tbl>
              <a:tblPr firstRow="1" firstCol="1" bandRow="1">
                <a:tableStyleId>{B301B821-A1FF-4177-AEE7-76D212191A09}</a:tableStyleId>
              </a:tblPr>
              <a:tblGrid>
                <a:gridCol w="7253115">
                  <a:extLst>
                    <a:ext uri="{9D8B030D-6E8A-4147-A177-3AD203B41FA5}">
                      <a16:colId xmlns:a16="http://schemas.microsoft.com/office/drawing/2014/main" val="2806838984"/>
                    </a:ext>
                  </a:extLst>
                </a:gridCol>
                <a:gridCol w="2136186">
                  <a:extLst>
                    <a:ext uri="{9D8B030D-6E8A-4147-A177-3AD203B41FA5}">
                      <a16:colId xmlns:a16="http://schemas.microsoft.com/office/drawing/2014/main" val="3300941730"/>
                    </a:ext>
                  </a:extLst>
                </a:gridCol>
              </a:tblGrid>
              <a:tr h="400364">
                <a:tc>
                  <a:txBody>
                    <a:bodyPr/>
                    <a:lstStyle/>
                    <a:p>
                      <a:pPr algn="ctr">
                        <a:lnSpc>
                          <a:spcPct val="110000"/>
                        </a:lnSpc>
                        <a:spcBef>
                          <a:spcPts val="600"/>
                        </a:spcBef>
                        <a:spcAft>
                          <a:spcPts val="0"/>
                        </a:spcAft>
                      </a:pPr>
                      <a:r>
                        <a:rPr lang="en-US" sz="1600" dirty="0">
                          <a:effectLst/>
                        </a:rPr>
                        <a:t>Variable</a:t>
                      </a: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lnSpc>
                          <a:spcPct val="110000"/>
                        </a:lnSpc>
                        <a:spcBef>
                          <a:spcPts val="600"/>
                        </a:spcBef>
                        <a:spcAft>
                          <a:spcPts val="0"/>
                        </a:spcAft>
                      </a:pPr>
                      <a:r>
                        <a:rPr lang="en-US" sz="1600" dirty="0">
                          <a:effectLst/>
                        </a:rPr>
                        <a:t>p-Value</a:t>
                      </a:r>
                    </a:p>
                    <a:p>
                      <a:pPr algn="ctr">
                        <a:lnSpc>
                          <a:spcPct val="110000"/>
                        </a:lnSpc>
                        <a:spcBef>
                          <a:spcPts val="600"/>
                        </a:spcBef>
                        <a:spcAft>
                          <a:spcPts val="0"/>
                        </a:spcAft>
                      </a:pP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8807733"/>
                  </a:ext>
                </a:extLst>
              </a:tr>
              <a:tr h="576754">
                <a:tc>
                  <a:txBody>
                    <a:bodyPr/>
                    <a:lstStyle/>
                    <a:p>
                      <a:pPr>
                        <a:lnSpc>
                          <a:spcPct val="110000"/>
                        </a:lnSpc>
                        <a:spcBef>
                          <a:spcPts val="600"/>
                        </a:spcBef>
                        <a:spcAft>
                          <a:spcPts val="0"/>
                        </a:spcAft>
                      </a:pPr>
                      <a:r>
                        <a:rPr lang="en-US" sz="1600" dirty="0">
                          <a:effectLst/>
                        </a:rPr>
                        <a:t>Called for services in previous year (</a:t>
                      </a:r>
                      <a:r>
                        <a:rPr lang="en-US" sz="1600" dirty="0" err="1">
                          <a:effectLst/>
                        </a:rPr>
                        <a:t>ShowInPrevYear</a:t>
                      </a:r>
                      <a:r>
                        <a:rPr lang="en-US" sz="1600" dirty="0">
                          <a:effectLst/>
                        </a:rPr>
                        <a:t>)</a:t>
                      </a:r>
                    </a:p>
                    <a:p>
                      <a:pPr>
                        <a:lnSpc>
                          <a:spcPct val="110000"/>
                        </a:lnSpc>
                        <a:spcBef>
                          <a:spcPts val="600"/>
                        </a:spcBef>
                        <a:spcAft>
                          <a:spcPts val="0"/>
                        </a:spcAft>
                      </a:pP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0000"/>
                        </a:lnSpc>
                        <a:spcBef>
                          <a:spcPts val="600"/>
                        </a:spcBef>
                        <a:spcAft>
                          <a:spcPts val="0"/>
                        </a:spcAft>
                      </a:pPr>
                      <a:r>
                        <a:rPr lang="en-US" sz="1600" dirty="0">
                          <a:effectLst/>
                        </a:rPr>
                        <a:t>7.25E-07</a:t>
                      </a: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6545539"/>
                  </a:ext>
                </a:extLst>
              </a:tr>
              <a:tr h="576754">
                <a:tc>
                  <a:txBody>
                    <a:bodyPr/>
                    <a:lstStyle/>
                    <a:p>
                      <a:pPr>
                        <a:lnSpc>
                          <a:spcPct val="110000"/>
                        </a:lnSpc>
                        <a:spcBef>
                          <a:spcPts val="600"/>
                        </a:spcBef>
                        <a:spcAft>
                          <a:spcPts val="0"/>
                        </a:spcAft>
                      </a:pPr>
                      <a:r>
                        <a:rPr lang="en-US" sz="1600" dirty="0">
                          <a:effectLst/>
                        </a:rPr>
                        <a:t>Called for services in current year (</a:t>
                      </a:r>
                      <a:r>
                        <a:rPr lang="en-US" sz="1600" dirty="0" err="1">
                          <a:effectLst/>
                        </a:rPr>
                        <a:t>ShowInCurrYear</a:t>
                      </a:r>
                      <a:r>
                        <a:rPr lang="en-US" sz="1600" dirty="0">
                          <a:effectLst/>
                        </a:rPr>
                        <a:t>)</a:t>
                      </a:r>
                    </a:p>
                    <a:p>
                      <a:pPr>
                        <a:lnSpc>
                          <a:spcPct val="110000"/>
                        </a:lnSpc>
                        <a:spcBef>
                          <a:spcPts val="600"/>
                        </a:spcBef>
                        <a:spcAft>
                          <a:spcPts val="0"/>
                        </a:spcAft>
                      </a:pP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0000"/>
                        </a:lnSpc>
                        <a:spcBef>
                          <a:spcPts val="600"/>
                        </a:spcBef>
                        <a:spcAft>
                          <a:spcPts val="0"/>
                        </a:spcAft>
                      </a:pPr>
                      <a:r>
                        <a:rPr lang="en-US" sz="1600" dirty="0">
                          <a:effectLst/>
                        </a:rPr>
                        <a:t>1.29E-08</a:t>
                      </a: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4278946"/>
                  </a:ext>
                </a:extLst>
              </a:tr>
              <a:tr h="576754">
                <a:tc>
                  <a:txBody>
                    <a:bodyPr/>
                    <a:lstStyle/>
                    <a:p>
                      <a:pPr>
                        <a:lnSpc>
                          <a:spcPct val="110000"/>
                        </a:lnSpc>
                        <a:spcBef>
                          <a:spcPts val="600"/>
                        </a:spcBef>
                        <a:spcAft>
                          <a:spcPts val="0"/>
                        </a:spcAft>
                      </a:pPr>
                      <a:r>
                        <a:rPr lang="en-US" sz="1600" dirty="0">
                          <a:effectLst/>
                        </a:rPr>
                        <a:t># of days since last call for services (</a:t>
                      </a:r>
                      <a:r>
                        <a:rPr lang="en-US" sz="1600" dirty="0" err="1">
                          <a:effectLst/>
                        </a:rPr>
                        <a:t>DaysSinceLastCall</a:t>
                      </a:r>
                      <a:r>
                        <a:rPr lang="en-US" sz="1600" dirty="0">
                          <a:effectLst/>
                        </a:rPr>
                        <a:t>)</a:t>
                      </a:r>
                    </a:p>
                    <a:p>
                      <a:pPr>
                        <a:lnSpc>
                          <a:spcPct val="110000"/>
                        </a:lnSpc>
                        <a:spcBef>
                          <a:spcPts val="600"/>
                        </a:spcBef>
                        <a:spcAft>
                          <a:spcPts val="0"/>
                        </a:spcAft>
                      </a:pP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0000"/>
                        </a:lnSpc>
                        <a:spcBef>
                          <a:spcPts val="600"/>
                        </a:spcBef>
                        <a:spcAft>
                          <a:spcPts val="0"/>
                        </a:spcAft>
                      </a:pPr>
                      <a:r>
                        <a:rPr lang="en-US" sz="1600" dirty="0">
                          <a:effectLst/>
                        </a:rPr>
                        <a:t>0</a:t>
                      </a: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2260014"/>
                  </a:ext>
                </a:extLst>
              </a:tr>
              <a:tr h="576754">
                <a:tc>
                  <a:txBody>
                    <a:bodyPr/>
                    <a:lstStyle/>
                    <a:p>
                      <a:pPr>
                        <a:lnSpc>
                          <a:spcPct val="110000"/>
                        </a:lnSpc>
                        <a:spcBef>
                          <a:spcPts val="600"/>
                        </a:spcBef>
                        <a:spcAft>
                          <a:spcPts val="0"/>
                        </a:spcAft>
                      </a:pPr>
                      <a:r>
                        <a:rPr lang="en-US" sz="1600" dirty="0">
                          <a:effectLst/>
                        </a:rPr>
                        <a:t>Average time (hours) taken to complete a task (</a:t>
                      </a:r>
                      <a:r>
                        <a:rPr lang="en-US" sz="1600" dirty="0" err="1">
                          <a:effectLst/>
                        </a:rPr>
                        <a:t>AvgHrsToCompleteJob</a:t>
                      </a:r>
                      <a:r>
                        <a:rPr lang="en-US" sz="1600" dirty="0">
                          <a:effectLst/>
                        </a:rPr>
                        <a:t>)</a:t>
                      </a:r>
                    </a:p>
                    <a:p>
                      <a:pPr>
                        <a:lnSpc>
                          <a:spcPct val="110000"/>
                        </a:lnSpc>
                        <a:spcBef>
                          <a:spcPts val="600"/>
                        </a:spcBef>
                        <a:spcAft>
                          <a:spcPts val="0"/>
                        </a:spcAft>
                      </a:pP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0000"/>
                        </a:lnSpc>
                        <a:spcBef>
                          <a:spcPts val="600"/>
                        </a:spcBef>
                        <a:spcAft>
                          <a:spcPts val="0"/>
                        </a:spcAft>
                      </a:pPr>
                      <a:r>
                        <a:rPr lang="en-US" sz="1600" dirty="0">
                          <a:effectLst/>
                        </a:rPr>
                        <a:t>0.05</a:t>
                      </a: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9112391"/>
                  </a:ext>
                </a:extLst>
              </a:tr>
              <a:tr h="576754">
                <a:tc>
                  <a:txBody>
                    <a:bodyPr/>
                    <a:lstStyle/>
                    <a:p>
                      <a:pPr>
                        <a:lnSpc>
                          <a:spcPct val="110000"/>
                        </a:lnSpc>
                        <a:spcBef>
                          <a:spcPts val="600"/>
                        </a:spcBef>
                        <a:spcAft>
                          <a:spcPts val="0"/>
                        </a:spcAft>
                      </a:pPr>
                      <a:r>
                        <a:rPr lang="en-US" sz="1600" dirty="0">
                          <a:effectLst/>
                        </a:rPr>
                        <a:t># of days elapsed between consecutive service calls (</a:t>
                      </a:r>
                      <a:r>
                        <a:rPr lang="en-US" sz="1600" dirty="0" err="1">
                          <a:effectLst/>
                        </a:rPr>
                        <a:t>AvgLatencyInDays</a:t>
                      </a:r>
                      <a:r>
                        <a:rPr lang="en-US" sz="1600" dirty="0">
                          <a:effectLst/>
                        </a:rPr>
                        <a:t>)</a:t>
                      </a: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nSpc>
                          <a:spcPct val="110000"/>
                        </a:lnSpc>
                        <a:spcBef>
                          <a:spcPts val="600"/>
                        </a:spcBef>
                        <a:spcAft>
                          <a:spcPts val="0"/>
                        </a:spcAft>
                      </a:pPr>
                      <a:r>
                        <a:rPr lang="en-US" sz="1600" dirty="0">
                          <a:effectLst/>
                        </a:rPr>
                        <a:t>7.92E-12</a:t>
                      </a:r>
                    </a:p>
                    <a:p>
                      <a:pPr>
                        <a:lnSpc>
                          <a:spcPct val="110000"/>
                        </a:lnSpc>
                        <a:spcBef>
                          <a:spcPts val="600"/>
                        </a:spcBef>
                        <a:spcAft>
                          <a:spcPts val="0"/>
                        </a:spcAft>
                      </a:pP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04822872"/>
                  </a:ext>
                </a:extLst>
              </a:tr>
            </a:tbl>
          </a:graphicData>
        </a:graphic>
      </p:graphicFrame>
    </p:spTree>
    <p:extLst>
      <p:ext uri="{BB962C8B-B14F-4D97-AF65-F5344CB8AC3E}">
        <p14:creationId xmlns:p14="http://schemas.microsoft.com/office/powerpoint/2010/main" val="22863776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Lets Build Model</a:t>
            </a:r>
          </a:p>
        </p:txBody>
      </p:sp>
      <p:sp>
        <p:nvSpPr>
          <p:cNvPr id="3" name="Subtitle 2"/>
          <p:cNvSpPr>
            <a:spLocks noGrp="1"/>
          </p:cNvSpPr>
          <p:nvPr>
            <p:ph type="subTitle" idx="1"/>
          </p:nvPr>
        </p:nvSpPr>
        <p:spPr/>
        <p:txBody>
          <a:bodyPr/>
          <a:lstStyle/>
          <a:p>
            <a:r>
              <a:rPr lang="en-US" dirty="0"/>
              <a:t>Plumbing Business Analysis </a:t>
            </a:r>
          </a:p>
        </p:txBody>
      </p:sp>
    </p:spTree>
    <p:extLst>
      <p:ext uri="{BB962C8B-B14F-4D97-AF65-F5344CB8AC3E}">
        <p14:creationId xmlns:p14="http://schemas.microsoft.com/office/powerpoint/2010/main" val="31784793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96420"/>
            <a:ext cx="9601196" cy="1303867"/>
          </a:xfrm>
        </p:spPr>
        <p:txBody>
          <a:bodyPr/>
          <a:lstStyle/>
          <a:p>
            <a:r>
              <a:rPr lang="en-US" dirty="0"/>
              <a:t>POC and Model selection</a:t>
            </a:r>
          </a:p>
        </p:txBody>
      </p:sp>
      <p:sp>
        <p:nvSpPr>
          <p:cNvPr id="3" name="Content Placeholder 2"/>
          <p:cNvSpPr>
            <a:spLocks noGrp="1"/>
          </p:cNvSpPr>
          <p:nvPr>
            <p:ph idx="1"/>
          </p:nvPr>
        </p:nvSpPr>
        <p:spPr/>
        <p:txBody>
          <a:bodyPr>
            <a:normAutofit fontScale="92500" lnSpcReduction="20000"/>
          </a:bodyPr>
          <a:lstStyle/>
          <a:p>
            <a:r>
              <a:rPr lang="en-US" sz="2600" dirty="0"/>
              <a:t>KNIME for our POC and built 4 different models on cleaned training data and evaluated their prediction performance. </a:t>
            </a:r>
          </a:p>
          <a:p>
            <a:r>
              <a:rPr lang="en-US" sz="2600" dirty="0"/>
              <a:t>We used the 5 variables that were shown to be significant during our hypothesis testing studies and tested them using the following 4 models to predict churn.</a:t>
            </a:r>
            <a:endParaRPr lang="en-IN" sz="2600" dirty="0"/>
          </a:p>
          <a:p>
            <a:pPr lvl="1"/>
            <a:r>
              <a:rPr lang="en-US" sz="2200" dirty="0"/>
              <a:t>Logistic Regression</a:t>
            </a:r>
            <a:endParaRPr lang="en-IN" sz="2200" dirty="0"/>
          </a:p>
          <a:p>
            <a:pPr lvl="1"/>
            <a:r>
              <a:rPr lang="en-US" sz="2200" dirty="0"/>
              <a:t>Random Forest</a:t>
            </a:r>
            <a:endParaRPr lang="en-IN" sz="2200" dirty="0"/>
          </a:p>
          <a:p>
            <a:pPr lvl="1"/>
            <a:r>
              <a:rPr lang="en-US" sz="2200" dirty="0"/>
              <a:t>Decision Tree</a:t>
            </a:r>
            <a:endParaRPr lang="en-IN" sz="2200" dirty="0"/>
          </a:p>
          <a:p>
            <a:pPr lvl="1"/>
            <a:r>
              <a:rPr lang="en-US" sz="2200" dirty="0"/>
              <a:t>Naïve Bayes</a:t>
            </a:r>
            <a:endParaRPr lang="en-IN" sz="2200" dirty="0"/>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19613988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897467" y="846666"/>
            <a:ext cx="4775200" cy="2387600"/>
          </a:xfrm>
          <a:prstGeom prst="rect">
            <a:avLst/>
          </a:prstGeo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6316134" y="846666"/>
            <a:ext cx="4775200" cy="2413000"/>
          </a:xfrm>
          <a:prstGeom prst="rect">
            <a:avLst/>
          </a:prstGeom>
        </p:spPr>
      </p:pic>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897467" y="3594100"/>
            <a:ext cx="4826000" cy="2413000"/>
          </a:xfrm>
          <a:prstGeom prst="rect">
            <a:avLst/>
          </a:prstGeom>
        </p:spPr>
      </p:pic>
      <p:pic>
        <p:nvPicPr>
          <p:cNvPr id="7" name="Picture 6"/>
          <p:cNvPicPr/>
          <p:nvPr/>
        </p:nvPicPr>
        <p:blipFill>
          <a:blip r:embed="rId5">
            <a:extLst>
              <a:ext uri="{28A0092B-C50C-407E-A947-70E740481C1C}">
                <a14:useLocalDpi xmlns:a14="http://schemas.microsoft.com/office/drawing/2010/main" val="0"/>
              </a:ext>
            </a:extLst>
          </a:blip>
          <a:stretch>
            <a:fillRect/>
          </a:stretch>
        </p:blipFill>
        <p:spPr>
          <a:xfrm>
            <a:off x="6303434" y="3594100"/>
            <a:ext cx="4787900" cy="2387600"/>
          </a:xfrm>
          <a:prstGeom prst="rect">
            <a:avLst/>
          </a:prstGeom>
        </p:spPr>
      </p:pic>
      <p:sp>
        <p:nvSpPr>
          <p:cNvPr id="8" name="Rounded Rectangular Callout 7"/>
          <p:cNvSpPr/>
          <p:nvPr/>
        </p:nvSpPr>
        <p:spPr>
          <a:xfrm>
            <a:off x="880534" y="762003"/>
            <a:ext cx="4775199" cy="330199"/>
          </a:xfrm>
          <a:prstGeom prst="wedgeRoundRectCallout">
            <a:avLst>
              <a:gd name="adj1" fmla="val -21605"/>
              <a:gd name="adj2" fmla="val 4711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Logistic regression</a:t>
            </a:r>
          </a:p>
        </p:txBody>
      </p:sp>
      <p:sp>
        <p:nvSpPr>
          <p:cNvPr id="9" name="Rounded Rectangular Callout 8"/>
          <p:cNvSpPr/>
          <p:nvPr/>
        </p:nvSpPr>
        <p:spPr>
          <a:xfrm>
            <a:off x="6299200" y="762003"/>
            <a:ext cx="4775199" cy="330199"/>
          </a:xfrm>
          <a:prstGeom prst="wedgeRoundRectCallout">
            <a:avLst>
              <a:gd name="adj1" fmla="val -21605"/>
              <a:gd name="adj2" fmla="val 4711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Random Forest</a:t>
            </a:r>
          </a:p>
        </p:txBody>
      </p:sp>
      <p:sp>
        <p:nvSpPr>
          <p:cNvPr id="10" name="Rounded Rectangular Callout 9"/>
          <p:cNvSpPr/>
          <p:nvPr/>
        </p:nvSpPr>
        <p:spPr>
          <a:xfrm>
            <a:off x="897467" y="3496732"/>
            <a:ext cx="4826000" cy="330199"/>
          </a:xfrm>
          <a:prstGeom prst="wedgeRoundRectCallout">
            <a:avLst>
              <a:gd name="adj1" fmla="val -21605"/>
              <a:gd name="adj2" fmla="val 4711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Decision Tree</a:t>
            </a:r>
          </a:p>
        </p:txBody>
      </p:sp>
      <p:sp>
        <p:nvSpPr>
          <p:cNvPr id="11" name="Rounded Rectangular Callout 10"/>
          <p:cNvSpPr/>
          <p:nvPr/>
        </p:nvSpPr>
        <p:spPr>
          <a:xfrm>
            <a:off x="6316134" y="3496732"/>
            <a:ext cx="4826000" cy="330199"/>
          </a:xfrm>
          <a:prstGeom prst="wedgeRoundRectCallout">
            <a:avLst>
              <a:gd name="adj1" fmla="val -21605"/>
              <a:gd name="adj2" fmla="val 4711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Naïve Bayes</a:t>
            </a:r>
          </a:p>
        </p:txBody>
      </p:sp>
    </p:spTree>
    <p:extLst>
      <p:ext uri="{BB962C8B-B14F-4D97-AF65-F5344CB8AC3E}">
        <p14:creationId xmlns:p14="http://schemas.microsoft.com/office/powerpoint/2010/main" val="564181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Final Model using R</a:t>
            </a:r>
          </a:p>
        </p:txBody>
      </p:sp>
      <p:sp>
        <p:nvSpPr>
          <p:cNvPr id="3" name="Subtitle 2"/>
          <p:cNvSpPr>
            <a:spLocks noGrp="1"/>
          </p:cNvSpPr>
          <p:nvPr>
            <p:ph type="subTitle" idx="1"/>
          </p:nvPr>
        </p:nvSpPr>
        <p:spPr/>
        <p:txBody>
          <a:bodyPr/>
          <a:lstStyle/>
          <a:p>
            <a:r>
              <a:rPr lang="en-US" dirty="0"/>
              <a:t>Plumbing Business Analysis </a:t>
            </a:r>
          </a:p>
        </p:txBody>
      </p:sp>
    </p:spTree>
    <p:extLst>
      <p:ext uri="{BB962C8B-B14F-4D97-AF65-F5344CB8AC3E}">
        <p14:creationId xmlns:p14="http://schemas.microsoft.com/office/powerpoint/2010/main" val="40112359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Forest(RF)</a:t>
            </a:r>
          </a:p>
        </p:txBody>
      </p:sp>
      <p:sp>
        <p:nvSpPr>
          <p:cNvPr id="3" name="Content Placeholder 2"/>
          <p:cNvSpPr>
            <a:spLocks noGrp="1"/>
          </p:cNvSpPr>
          <p:nvPr>
            <p:ph idx="1"/>
          </p:nvPr>
        </p:nvSpPr>
        <p:spPr/>
        <p:txBody>
          <a:bodyPr>
            <a:normAutofit lnSpcReduction="10000"/>
          </a:bodyPr>
          <a:lstStyle/>
          <a:p>
            <a:pPr marL="0" indent="0">
              <a:buNone/>
            </a:pPr>
            <a:r>
              <a:rPr lang="en-US" dirty="0"/>
              <a:t>RF model outperformed others to predict churn data </a:t>
            </a:r>
            <a:r>
              <a:rPr lang="mr-IN" dirty="0"/>
              <a:t>–</a:t>
            </a:r>
            <a:endParaRPr lang="en-US" dirty="0"/>
          </a:p>
          <a:p>
            <a:pPr marL="457200" indent="-457200">
              <a:buAutoNum type="arabicParenR"/>
            </a:pPr>
            <a:r>
              <a:rPr lang="en-US" dirty="0"/>
              <a:t>We built Full RF model using </a:t>
            </a:r>
            <a:r>
              <a:rPr lang="en-US" dirty="0" err="1"/>
              <a:t>RFDF.dev</a:t>
            </a:r>
            <a:r>
              <a:rPr lang="en-US" dirty="0"/>
              <a:t> dataset prepared in EDA&amp;P  </a:t>
            </a:r>
          </a:p>
          <a:p>
            <a:pPr marL="457200" indent="-457200">
              <a:buAutoNum type="arabicParenR"/>
            </a:pPr>
            <a:r>
              <a:rPr lang="en-US" dirty="0"/>
              <a:t>Plot OOB chart and rebuild pruned RF model based on OOB </a:t>
            </a:r>
          </a:p>
          <a:p>
            <a:pPr marL="457200" indent="-457200">
              <a:buAutoNum type="arabicParenR"/>
            </a:pPr>
            <a:r>
              <a:rPr lang="en-US" dirty="0"/>
              <a:t>Create </a:t>
            </a:r>
            <a:r>
              <a:rPr lang="en-US" dirty="0" err="1"/>
              <a:t>deciles</a:t>
            </a:r>
            <a:r>
              <a:rPr lang="en-US" dirty="0"/>
              <a:t> and then Rank order for development model based on predicted output</a:t>
            </a:r>
          </a:p>
          <a:p>
            <a:pPr marL="457200" indent="-457200">
              <a:buFont typeface="Arial"/>
              <a:buAutoNum type="arabicParenR"/>
            </a:pPr>
            <a:r>
              <a:rPr lang="en-US" dirty="0"/>
              <a:t>Calculate and print Rank table, </a:t>
            </a:r>
            <a:r>
              <a:rPr lang="en-US" dirty="0" err="1"/>
              <a:t>auc</a:t>
            </a:r>
            <a:r>
              <a:rPr lang="en-US" dirty="0"/>
              <a:t>, </a:t>
            </a:r>
            <a:r>
              <a:rPr lang="en-US" dirty="0" err="1"/>
              <a:t>ks</a:t>
            </a:r>
            <a:r>
              <a:rPr lang="en-US" dirty="0"/>
              <a:t>, </a:t>
            </a:r>
            <a:r>
              <a:rPr lang="en-US" dirty="0" err="1"/>
              <a:t>gini</a:t>
            </a:r>
            <a:r>
              <a:rPr lang="en-US" dirty="0"/>
              <a:t> and confusion matrix on dev. sample(refer screenshot on next slide)</a:t>
            </a:r>
            <a:endParaRPr lang="en-US" b="1" u="sng" dirty="0"/>
          </a:p>
          <a:p>
            <a:pPr marL="457200" indent="-457200">
              <a:buAutoNum type="arabicParenR"/>
            </a:pPr>
            <a:endParaRPr lang="en-US" dirty="0"/>
          </a:p>
        </p:txBody>
      </p:sp>
    </p:spTree>
    <p:extLst>
      <p:ext uri="{BB962C8B-B14F-4D97-AF65-F5344CB8AC3E}">
        <p14:creationId xmlns:p14="http://schemas.microsoft.com/office/powerpoint/2010/main" val="34622358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795866" y="762000"/>
            <a:ext cx="10617199" cy="5181600"/>
          </a:xfrm>
          <a:prstGeom prst="rect">
            <a:avLst/>
          </a:prstGeom>
        </p:spPr>
      </p:pic>
    </p:spTree>
    <p:extLst>
      <p:ext uri="{BB962C8B-B14F-4D97-AF65-F5344CB8AC3E}">
        <p14:creationId xmlns:p14="http://schemas.microsoft.com/office/powerpoint/2010/main" val="3981213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Analyzing RF development model performance</a:t>
            </a:r>
          </a:p>
        </p:txBody>
      </p:sp>
      <p:sp>
        <p:nvSpPr>
          <p:cNvPr id="3" name="Content Placeholder 2"/>
          <p:cNvSpPr>
            <a:spLocks noGrp="1"/>
          </p:cNvSpPr>
          <p:nvPr>
            <p:ph idx="1"/>
          </p:nvPr>
        </p:nvSpPr>
        <p:spPr/>
        <p:txBody>
          <a:bodyPr>
            <a:normAutofit/>
          </a:bodyPr>
          <a:lstStyle/>
          <a:p>
            <a:pPr marL="0" indent="0">
              <a:buNone/>
            </a:pPr>
            <a:r>
              <a:rPr lang="en-US" dirty="0"/>
              <a:t>Looking at performance measure of development Model rf1:</a:t>
            </a:r>
          </a:p>
          <a:p>
            <a:pPr lvl="0"/>
            <a:r>
              <a:rPr lang="en-US" b="1" i="1" u="sng" dirty="0"/>
              <a:t>Rank table:</a:t>
            </a:r>
            <a:r>
              <a:rPr lang="en-US" dirty="0"/>
              <a:t> Top 3 decile has 100% response rate i.e. </a:t>
            </a:r>
            <a:r>
              <a:rPr lang="en-US" b="1" dirty="0"/>
              <a:t>2.6times 39% </a:t>
            </a:r>
            <a:r>
              <a:rPr lang="en-US" dirty="0"/>
              <a:t>overall response before applying RF algorithm.</a:t>
            </a:r>
            <a:endParaRPr lang="en-IN" dirty="0"/>
          </a:p>
          <a:p>
            <a:pPr lvl="0"/>
            <a:r>
              <a:rPr lang="en-US" b="1" i="1" u="sng" dirty="0"/>
              <a:t>Confusion Matrix:</a:t>
            </a:r>
            <a:r>
              <a:rPr lang="en-US" dirty="0"/>
              <a:t> Correctness of prediction is </a:t>
            </a:r>
            <a:r>
              <a:rPr lang="en-US" b="1" dirty="0"/>
              <a:t>98.9%.</a:t>
            </a:r>
            <a:endParaRPr lang="en-IN" b="1" dirty="0"/>
          </a:p>
          <a:p>
            <a:endParaRPr lang="en-US" b="1" u="sng" dirty="0"/>
          </a:p>
        </p:txBody>
      </p:sp>
    </p:spTree>
    <p:extLst>
      <p:ext uri="{BB962C8B-B14F-4D97-AF65-F5344CB8AC3E}">
        <p14:creationId xmlns:p14="http://schemas.microsoft.com/office/powerpoint/2010/main" val="579999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Source</a:t>
            </a:r>
          </a:p>
        </p:txBody>
      </p:sp>
      <p:sp>
        <p:nvSpPr>
          <p:cNvPr id="3" name="Content Placeholder 2"/>
          <p:cNvSpPr>
            <a:spLocks noGrp="1"/>
          </p:cNvSpPr>
          <p:nvPr>
            <p:ph idx="1"/>
          </p:nvPr>
        </p:nvSpPr>
        <p:spPr/>
        <p:txBody>
          <a:bodyPr>
            <a:noAutofit/>
          </a:bodyPr>
          <a:lstStyle/>
          <a:p>
            <a:pPr lvl="0">
              <a:buFont typeface="Arial" panose="020B0604020202020204" pitchFamily="34" charset="0"/>
              <a:buChar char="•"/>
            </a:pPr>
            <a:r>
              <a:rPr lang="en-IN" sz="1850" dirty="0"/>
              <a:t>Data is provided by </a:t>
            </a:r>
            <a:r>
              <a:rPr lang="en-IN" sz="1850" b="1" dirty="0"/>
              <a:t>UST Global</a:t>
            </a:r>
            <a:r>
              <a:rPr lang="en-IN" sz="1850" dirty="0"/>
              <a:t>, - </a:t>
            </a:r>
            <a:r>
              <a:rPr lang="en-IN" sz="1850" b="1" dirty="0"/>
              <a:t>United States based multinational </a:t>
            </a:r>
            <a:r>
              <a:rPr lang="en-IN" sz="1850" dirty="0"/>
              <a:t>company providing Digital, IT services and solutions</a:t>
            </a:r>
          </a:p>
          <a:p>
            <a:pPr lvl="0">
              <a:buFont typeface="Arial" panose="020B0604020202020204" pitchFamily="34" charset="0"/>
              <a:buChar char="•"/>
            </a:pPr>
            <a:r>
              <a:rPr lang="en-IN" sz="1850" b="1" dirty="0"/>
              <a:t>Global</a:t>
            </a:r>
            <a:r>
              <a:rPr lang="en-IN" sz="1850" dirty="0"/>
              <a:t> outreach, operations in </a:t>
            </a:r>
            <a:r>
              <a:rPr lang="en-IN" sz="1850" b="1" dirty="0"/>
              <a:t>USA, India, Mexico, UK, Malaysia, Philippines, Singapore, Spain and Poland</a:t>
            </a:r>
          </a:p>
          <a:p>
            <a:pPr lvl="0">
              <a:buFont typeface="Arial" panose="020B0604020202020204" pitchFamily="34" charset="0"/>
              <a:buChar char="•"/>
            </a:pPr>
            <a:r>
              <a:rPr lang="en-IN" sz="1850" b="1" dirty="0"/>
              <a:t>Specializes</a:t>
            </a:r>
            <a:r>
              <a:rPr lang="en-IN" sz="1850" dirty="0"/>
              <a:t> </a:t>
            </a:r>
            <a:r>
              <a:rPr lang="en-IN" sz="1850" b="1" dirty="0"/>
              <a:t>in</a:t>
            </a:r>
            <a:r>
              <a:rPr lang="en-IN" sz="1850" dirty="0"/>
              <a:t> Healthcare, </a:t>
            </a:r>
            <a:r>
              <a:rPr lang="en-IN" sz="1850" b="1" dirty="0"/>
              <a:t>Retail &amp; Consumer Goods</a:t>
            </a:r>
            <a:r>
              <a:rPr lang="en-IN" sz="1850" dirty="0"/>
              <a:t>, Banking &amp; Financial Services, Telecom, Media &amp; Technology, Insurance, Transportation &amp; Logistics and Manufacturing &amp; Utilities sector</a:t>
            </a:r>
          </a:p>
          <a:p>
            <a:pPr lvl="0">
              <a:buFont typeface="Arial" panose="020B0604020202020204" pitchFamily="34" charset="0"/>
              <a:buChar char="•"/>
            </a:pPr>
            <a:r>
              <a:rPr lang="en-IN" sz="1850" dirty="0"/>
              <a:t>The </a:t>
            </a:r>
            <a:r>
              <a:rPr lang="en-IN" sz="1850" b="1" dirty="0"/>
              <a:t>data</a:t>
            </a:r>
            <a:r>
              <a:rPr lang="en-IN" sz="1850" dirty="0"/>
              <a:t> being studied </a:t>
            </a:r>
            <a:r>
              <a:rPr lang="en-IN" sz="1850" b="1" dirty="0"/>
              <a:t>belongs</a:t>
            </a:r>
            <a:r>
              <a:rPr lang="en-IN" sz="1850" dirty="0"/>
              <a:t> </a:t>
            </a:r>
            <a:r>
              <a:rPr lang="en-IN" sz="1850" b="1" dirty="0"/>
              <a:t>to</a:t>
            </a:r>
            <a:r>
              <a:rPr lang="en-IN" sz="1850" dirty="0"/>
              <a:t> an </a:t>
            </a:r>
            <a:r>
              <a:rPr lang="en-IN" sz="1850" b="1" dirty="0"/>
              <a:t>on-demand plumbing services company </a:t>
            </a:r>
            <a:r>
              <a:rPr lang="en-IN" sz="1850" dirty="0"/>
              <a:t>that is based </a:t>
            </a:r>
            <a:r>
              <a:rPr lang="en-IN" sz="1850" b="1" dirty="0"/>
              <a:t>in</a:t>
            </a:r>
            <a:r>
              <a:rPr lang="en-IN" sz="1850" dirty="0"/>
              <a:t> </a:t>
            </a:r>
            <a:r>
              <a:rPr lang="en-IN" sz="1850" b="1" dirty="0"/>
              <a:t>US</a:t>
            </a:r>
          </a:p>
          <a:p>
            <a:pPr lvl="0">
              <a:buFont typeface="Arial" panose="020B0604020202020204" pitchFamily="34" charset="0"/>
              <a:buChar char="•"/>
            </a:pPr>
            <a:r>
              <a:rPr lang="en-IN" sz="1850" dirty="0"/>
              <a:t>The name of the </a:t>
            </a:r>
            <a:r>
              <a:rPr lang="en-IN" sz="1850" b="1" dirty="0"/>
              <a:t>company, customer information, job types, and types of service provided </a:t>
            </a:r>
            <a:r>
              <a:rPr lang="en-IN" sz="1850" dirty="0"/>
              <a:t>by the company </a:t>
            </a:r>
            <a:r>
              <a:rPr lang="en-IN" sz="1850" b="1" dirty="0"/>
              <a:t>masked</a:t>
            </a:r>
            <a:r>
              <a:rPr lang="en-IN" sz="1850" dirty="0"/>
              <a:t> due to data secrecy mandates</a:t>
            </a:r>
          </a:p>
        </p:txBody>
      </p:sp>
    </p:spTree>
    <p:extLst>
      <p:ext uri="{BB962C8B-B14F-4D97-AF65-F5344CB8AC3E}">
        <p14:creationId xmlns:p14="http://schemas.microsoft.com/office/powerpoint/2010/main" val="2133074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RF model on Holdout data</a:t>
            </a:r>
          </a:p>
        </p:txBody>
      </p:sp>
    </p:spTree>
    <p:extLst>
      <p:ext uri="{BB962C8B-B14F-4D97-AF65-F5344CB8AC3E}">
        <p14:creationId xmlns:p14="http://schemas.microsoft.com/office/powerpoint/2010/main" val="31122902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812798" y="694267"/>
            <a:ext cx="10549467" cy="5384800"/>
          </a:xfrm>
          <a:prstGeom prst="rect">
            <a:avLst/>
          </a:prstGeom>
        </p:spPr>
      </p:pic>
    </p:spTree>
    <p:extLst>
      <p:ext uri="{BB962C8B-B14F-4D97-AF65-F5344CB8AC3E}">
        <p14:creationId xmlns:p14="http://schemas.microsoft.com/office/powerpoint/2010/main" val="8861058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Analyzing RF model on unseen holdout data</a:t>
            </a:r>
          </a:p>
        </p:txBody>
      </p:sp>
      <p:sp>
        <p:nvSpPr>
          <p:cNvPr id="3" name="Content Placeholder 2"/>
          <p:cNvSpPr>
            <a:spLocks noGrp="1"/>
          </p:cNvSpPr>
          <p:nvPr>
            <p:ph idx="1"/>
          </p:nvPr>
        </p:nvSpPr>
        <p:spPr/>
        <p:txBody>
          <a:bodyPr/>
          <a:lstStyle/>
          <a:p>
            <a:pPr marL="0" indent="0">
              <a:buNone/>
            </a:pPr>
            <a:r>
              <a:rPr lang="en-US" dirty="0"/>
              <a:t>Looking at performance measure of Model rf1 on unseen data:</a:t>
            </a:r>
          </a:p>
          <a:p>
            <a:pPr lvl="0"/>
            <a:r>
              <a:rPr lang="en-US" b="1" i="1" u="sng" dirty="0"/>
              <a:t>Rank table:</a:t>
            </a:r>
            <a:r>
              <a:rPr lang="en-US" u="sng" dirty="0"/>
              <a:t> </a:t>
            </a:r>
            <a:r>
              <a:rPr lang="en-US" dirty="0"/>
              <a:t>Top decile has 97.62% response rate i.e</a:t>
            </a:r>
            <a:r>
              <a:rPr lang="en-US" b="1" dirty="0"/>
              <a:t>. 2.8 times 35% </a:t>
            </a:r>
            <a:r>
              <a:rPr lang="en-US" dirty="0"/>
              <a:t>overall response before applying RF algorithm.</a:t>
            </a:r>
            <a:endParaRPr lang="en-IN" dirty="0"/>
          </a:p>
          <a:p>
            <a:pPr lvl="0"/>
            <a:r>
              <a:rPr lang="en-US" b="1" i="1" u="sng" dirty="0"/>
              <a:t>Confusion Matrix:</a:t>
            </a:r>
            <a:r>
              <a:rPr lang="en-US" u="sng" dirty="0"/>
              <a:t> </a:t>
            </a:r>
            <a:r>
              <a:rPr lang="en-US" dirty="0"/>
              <a:t>Correctness of prediction is </a:t>
            </a:r>
            <a:r>
              <a:rPr lang="en-US" b="1" dirty="0"/>
              <a:t>95.9%</a:t>
            </a:r>
            <a:r>
              <a:rPr lang="en-US" dirty="0"/>
              <a:t>.</a:t>
            </a:r>
            <a:endParaRPr lang="en-IN" dirty="0"/>
          </a:p>
          <a:p>
            <a:pPr marL="0" indent="0">
              <a:buNone/>
            </a:pPr>
            <a:endParaRPr lang="en-US" dirty="0"/>
          </a:p>
        </p:txBody>
      </p:sp>
    </p:spTree>
    <p:extLst>
      <p:ext uri="{BB962C8B-B14F-4D97-AF65-F5344CB8AC3E}">
        <p14:creationId xmlns:p14="http://schemas.microsoft.com/office/powerpoint/2010/main" val="27309952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a:t>Close agreement between development and holdout data</a:t>
            </a:r>
          </a:p>
        </p:txBody>
      </p:sp>
      <p:graphicFrame>
        <p:nvGraphicFramePr>
          <p:cNvPr id="4" name="Table 3">
            <a:extLst>
              <a:ext uri="{FF2B5EF4-FFF2-40B4-BE49-F238E27FC236}">
                <a16:creationId xmlns:a16="http://schemas.microsoft.com/office/drawing/2014/main" id="{34EA876C-6734-42DF-94A0-99D3E33597F8}"/>
              </a:ext>
            </a:extLst>
          </p:cNvPr>
          <p:cNvGraphicFramePr>
            <a:graphicFrameLocks noGrp="1"/>
          </p:cNvGraphicFramePr>
          <p:nvPr>
            <p:extLst>
              <p:ext uri="{D42A27DB-BD31-4B8C-83A1-F6EECF244321}">
                <p14:modId xmlns:p14="http://schemas.microsoft.com/office/powerpoint/2010/main" val="2182084213"/>
              </p:ext>
            </p:extLst>
          </p:nvPr>
        </p:nvGraphicFramePr>
        <p:xfrm>
          <a:off x="1040428" y="2868460"/>
          <a:ext cx="10111144" cy="2925627"/>
        </p:xfrm>
        <a:graphic>
          <a:graphicData uri="http://schemas.openxmlformats.org/drawingml/2006/table">
            <a:tbl>
              <a:tblPr>
                <a:tableStyleId>{5C22544A-7EE6-4342-B048-85BDC9FD1C3A}</a:tableStyleId>
              </a:tblPr>
              <a:tblGrid>
                <a:gridCol w="2461843">
                  <a:extLst>
                    <a:ext uri="{9D8B030D-6E8A-4147-A177-3AD203B41FA5}">
                      <a16:colId xmlns:a16="http://schemas.microsoft.com/office/drawing/2014/main" val="4256862072"/>
                    </a:ext>
                  </a:extLst>
                </a:gridCol>
                <a:gridCol w="1477106">
                  <a:extLst>
                    <a:ext uri="{9D8B030D-6E8A-4147-A177-3AD203B41FA5}">
                      <a16:colId xmlns:a16="http://schemas.microsoft.com/office/drawing/2014/main" val="540277645"/>
                    </a:ext>
                  </a:extLst>
                </a:gridCol>
                <a:gridCol w="1567004">
                  <a:extLst>
                    <a:ext uri="{9D8B030D-6E8A-4147-A177-3AD203B41FA5}">
                      <a16:colId xmlns:a16="http://schemas.microsoft.com/office/drawing/2014/main" val="268621148"/>
                    </a:ext>
                  </a:extLst>
                </a:gridCol>
                <a:gridCol w="1498697">
                  <a:extLst>
                    <a:ext uri="{9D8B030D-6E8A-4147-A177-3AD203B41FA5}">
                      <a16:colId xmlns:a16="http://schemas.microsoft.com/office/drawing/2014/main" val="2321542573"/>
                    </a:ext>
                  </a:extLst>
                </a:gridCol>
                <a:gridCol w="1516557">
                  <a:extLst>
                    <a:ext uri="{9D8B030D-6E8A-4147-A177-3AD203B41FA5}">
                      <a16:colId xmlns:a16="http://schemas.microsoft.com/office/drawing/2014/main" val="402939772"/>
                    </a:ext>
                  </a:extLst>
                </a:gridCol>
                <a:gridCol w="1589937">
                  <a:extLst>
                    <a:ext uri="{9D8B030D-6E8A-4147-A177-3AD203B41FA5}">
                      <a16:colId xmlns:a16="http://schemas.microsoft.com/office/drawing/2014/main" val="4214940502"/>
                    </a:ext>
                  </a:extLst>
                </a:gridCol>
              </a:tblGrid>
              <a:tr h="327540">
                <a:tc rowSpan="2">
                  <a:txBody>
                    <a:bodyPr/>
                    <a:lstStyle/>
                    <a:p>
                      <a:pPr algn="ctr" fontAlgn="b"/>
                      <a:r>
                        <a:rPr lang="en-IN" sz="1800" b="1" u="none" strike="noStrike" dirty="0">
                          <a:effectLst/>
                        </a:rPr>
                        <a:t> </a:t>
                      </a:r>
                      <a:endParaRPr lang="en-IN" sz="1800" b="1" i="0" u="none" strike="noStrike" dirty="0">
                        <a:solidFill>
                          <a:srgbClr val="000000"/>
                        </a:solidFill>
                        <a:effectLst/>
                        <a:latin typeface="Calibri" panose="020F0502020204030204" pitchFamily="34" charset="0"/>
                      </a:endParaRPr>
                    </a:p>
                  </a:txBody>
                  <a:tcPr marL="6350" marR="6350" marT="6350" marB="0" anchor="b"/>
                </a:tc>
                <a:tc gridSpan="2">
                  <a:txBody>
                    <a:bodyPr/>
                    <a:lstStyle/>
                    <a:p>
                      <a:pPr algn="ctr" fontAlgn="b"/>
                      <a:r>
                        <a:rPr lang="en-IN" sz="1800" b="1" u="none" strike="noStrike" dirty="0">
                          <a:effectLst/>
                        </a:rPr>
                        <a:t>Test Data (Validation)</a:t>
                      </a:r>
                      <a:endParaRPr lang="en-IN" sz="1800" b="1" i="0" u="none" strike="noStrike" dirty="0">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tcPr>
                </a:tc>
                <a:tc hMerge="1">
                  <a:txBody>
                    <a:bodyPr/>
                    <a:lstStyle/>
                    <a:p>
                      <a:endParaRPr lang="en-IN"/>
                    </a:p>
                  </a:txBody>
                  <a:tcPr/>
                </a:tc>
                <a:tc rowSpan="6">
                  <a:txBody>
                    <a:bodyPr/>
                    <a:lstStyle/>
                    <a:p>
                      <a:pPr algn="ctr" fontAlgn="b"/>
                      <a:r>
                        <a:rPr lang="en-IN" sz="1800" b="1" u="none" strike="noStrike" dirty="0">
                          <a:effectLst/>
                        </a:rPr>
                        <a:t> </a:t>
                      </a:r>
                      <a:endParaRPr lang="en-IN" sz="1800" b="1" i="0" u="none" strike="noStrike" dirty="0">
                        <a:solidFill>
                          <a:srgbClr val="000000"/>
                        </a:solidFill>
                        <a:effectLst/>
                        <a:latin typeface="Calibri" panose="020F0502020204030204" pitchFamily="34" charset="0"/>
                      </a:endParaRPr>
                    </a:p>
                  </a:txBody>
                  <a:tcPr marL="6350" marR="6350" marT="6350" marB="0" anchor="b"/>
                </a:tc>
                <a:tc gridSpan="2">
                  <a:txBody>
                    <a:bodyPr/>
                    <a:lstStyle/>
                    <a:p>
                      <a:pPr algn="ctr" fontAlgn="b"/>
                      <a:r>
                        <a:rPr lang="en-IN" sz="1800" b="1" u="none" strike="noStrike" dirty="0">
                          <a:effectLst/>
                        </a:rPr>
                        <a:t>Holdout Data (Validation)</a:t>
                      </a:r>
                      <a:endParaRPr lang="en-IN" sz="1800" b="1" i="0" u="none" strike="noStrike" dirty="0">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tcPr>
                </a:tc>
                <a:tc hMerge="1">
                  <a:txBody>
                    <a:bodyPr/>
                    <a:lstStyle/>
                    <a:p>
                      <a:endParaRPr lang="en-IN"/>
                    </a:p>
                  </a:txBody>
                  <a:tcPr/>
                </a:tc>
                <a:extLst>
                  <a:ext uri="{0D108BD9-81ED-4DB2-BD59-A6C34878D82A}">
                    <a16:rowId xmlns:a16="http://schemas.microsoft.com/office/drawing/2014/main" val="3507368947"/>
                  </a:ext>
                </a:extLst>
              </a:tr>
              <a:tr h="647669">
                <a:tc vMerge="1">
                  <a:txBody>
                    <a:bodyPr/>
                    <a:lstStyle/>
                    <a:p>
                      <a:endParaRPr lang="en-IN"/>
                    </a:p>
                  </a:txBody>
                  <a:tcPr/>
                </a:tc>
                <a:tc>
                  <a:txBody>
                    <a:bodyPr/>
                    <a:lstStyle/>
                    <a:p>
                      <a:pPr algn="ctr" fontAlgn="b"/>
                      <a:r>
                        <a:rPr lang="en-IN" sz="1800" b="1" u="none" strike="noStrike" dirty="0">
                          <a:effectLst/>
                        </a:rPr>
                        <a:t>True Positive (TP) (0)</a:t>
                      </a:r>
                      <a:endParaRPr lang="en-IN"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1" u="none" strike="noStrike" dirty="0">
                          <a:effectLst/>
                        </a:rPr>
                        <a:t>True Negative (TN) (1)</a:t>
                      </a:r>
                      <a:endParaRPr lang="en-IN"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IN"/>
                    </a:p>
                  </a:txBody>
                  <a:tcPr/>
                </a:tc>
                <a:tc>
                  <a:txBody>
                    <a:bodyPr/>
                    <a:lstStyle/>
                    <a:p>
                      <a:pPr algn="ctr" fontAlgn="b"/>
                      <a:r>
                        <a:rPr lang="en-IN" sz="1800" b="1" u="none" strike="noStrike" dirty="0">
                          <a:effectLst/>
                        </a:rPr>
                        <a:t>True Positive (TP) (0)</a:t>
                      </a:r>
                      <a:endParaRPr lang="en-IN"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1" u="none" strike="noStrike" dirty="0">
                          <a:effectLst/>
                        </a:rPr>
                        <a:t>True Negative (TN) (1)</a:t>
                      </a:r>
                      <a:endParaRPr lang="en-IN"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5500433"/>
                  </a:ext>
                </a:extLst>
              </a:tr>
              <a:tr h="647669">
                <a:tc>
                  <a:txBody>
                    <a:bodyPr/>
                    <a:lstStyle/>
                    <a:p>
                      <a:pPr algn="ctr" fontAlgn="b"/>
                      <a:r>
                        <a:rPr lang="en-IN" sz="1800" b="1" u="none" strike="noStrike" dirty="0">
                          <a:effectLst/>
                        </a:rPr>
                        <a:t>Predicted Positive (P) (0)</a:t>
                      </a:r>
                      <a:endParaRPr lang="en-IN" sz="1800" b="1" i="0" u="none" strike="noStrike" dirty="0">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solidFill>
                      <a:schemeClr val="accent5">
                        <a:lumMod val="40000"/>
                        <a:lumOff val="60000"/>
                      </a:schemeClr>
                    </a:solidFill>
                  </a:tcPr>
                </a:tc>
                <a:tc>
                  <a:txBody>
                    <a:bodyPr/>
                    <a:lstStyle/>
                    <a:p>
                      <a:pPr algn="ctr" fontAlgn="b"/>
                      <a:endParaRPr lang="en-IN" sz="1800" b="1" u="none" strike="noStrike" dirty="0">
                        <a:effectLst/>
                      </a:endParaRPr>
                    </a:p>
                    <a:p>
                      <a:pPr algn="ctr" fontAlgn="b"/>
                      <a:r>
                        <a:rPr lang="en-IN" sz="1800" b="1" u="none" strike="noStrike" dirty="0">
                          <a:effectLst/>
                        </a:rPr>
                        <a:t>523</a:t>
                      </a:r>
                      <a:endParaRPr lang="en-IN"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IN" sz="1800" b="1" u="none" strike="noStrike">
                        <a:effectLst/>
                      </a:endParaRPr>
                    </a:p>
                    <a:p>
                      <a:pPr algn="ctr" fontAlgn="b"/>
                      <a:r>
                        <a:rPr lang="en-IN" sz="1800" b="1" u="none" strike="noStrike">
                          <a:effectLst/>
                        </a:rPr>
                        <a:t>8</a:t>
                      </a:r>
                      <a:endParaRPr lang="en-IN" sz="1800" b="1"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IN"/>
                    </a:p>
                  </a:txBody>
                  <a:tcPr/>
                </a:tc>
                <a:tc>
                  <a:txBody>
                    <a:bodyPr/>
                    <a:lstStyle/>
                    <a:p>
                      <a:pPr algn="ctr" fontAlgn="b"/>
                      <a:endParaRPr lang="en-IN" sz="1800" b="1" u="none" strike="noStrike" dirty="0">
                        <a:effectLst/>
                      </a:endParaRPr>
                    </a:p>
                    <a:p>
                      <a:pPr algn="ctr" fontAlgn="b"/>
                      <a:r>
                        <a:rPr lang="en-IN" sz="1800" b="1" u="none" strike="noStrike" dirty="0">
                          <a:effectLst/>
                        </a:rPr>
                        <a:t>493</a:t>
                      </a:r>
                      <a:endParaRPr lang="en-IN"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IN" sz="1800" b="1" u="none" strike="noStrike">
                        <a:effectLst/>
                      </a:endParaRPr>
                    </a:p>
                    <a:p>
                      <a:pPr algn="ctr" fontAlgn="b"/>
                      <a:r>
                        <a:rPr lang="en-IN" sz="1800" b="1" u="none" strike="noStrike">
                          <a:effectLst/>
                        </a:rPr>
                        <a:t>15</a:t>
                      </a:r>
                      <a:endParaRPr lang="en-IN" sz="1800" b="1"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533262"/>
                  </a:ext>
                </a:extLst>
              </a:tr>
              <a:tr h="647669">
                <a:tc>
                  <a:txBody>
                    <a:bodyPr/>
                    <a:lstStyle/>
                    <a:p>
                      <a:pPr algn="ctr" fontAlgn="b"/>
                      <a:r>
                        <a:rPr lang="en-IN" sz="1800" b="1" u="none" strike="noStrike" dirty="0">
                          <a:effectLst/>
                        </a:rPr>
                        <a:t>Predicted Negative (N) (1)</a:t>
                      </a:r>
                      <a:endParaRPr lang="en-IN" sz="1800" b="1" i="0" u="none" strike="noStrike" dirty="0">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solidFill>
                      <a:schemeClr val="accent5">
                        <a:lumMod val="40000"/>
                        <a:lumOff val="60000"/>
                      </a:schemeClr>
                    </a:solidFill>
                  </a:tcPr>
                </a:tc>
                <a:tc>
                  <a:txBody>
                    <a:bodyPr/>
                    <a:lstStyle/>
                    <a:p>
                      <a:pPr algn="ctr" fontAlgn="b"/>
                      <a:endParaRPr lang="en-IN" sz="1800" b="1" u="none" strike="noStrike" dirty="0">
                        <a:effectLst/>
                      </a:endParaRPr>
                    </a:p>
                    <a:p>
                      <a:pPr algn="ctr" fontAlgn="b"/>
                      <a:r>
                        <a:rPr lang="en-IN" sz="1800" b="1" u="none" strike="noStrike" dirty="0">
                          <a:effectLst/>
                        </a:rPr>
                        <a:t>1</a:t>
                      </a:r>
                      <a:endParaRPr lang="en-IN"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IN" sz="1800" b="1" u="none" strike="noStrike" dirty="0">
                        <a:effectLst/>
                      </a:endParaRPr>
                    </a:p>
                    <a:p>
                      <a:pPr algn="ctr" fontAlgn="b"/>
                      <a:r>
                        <a:rPr lang="en-IN" sz="1800" b="1" u="none" strike="noStrike" dirty="0">
                          <a:effectLst/>
                        </a:rPr>
                        <a:t>342</a:t>
                      </a:r>
                      <a:endParaRPr lang="en-IN"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IN"/>
                    </a:p>
                  </a:txBody>
                  <a:tcPr/>
                </a:tc>
                <a:tc>
                  <a:txBody>
                    <a:bodyPr/>
                    <a:lstStyle/>
                    <a:p>
                      <a:pPr algn="ctr" fontAlgn="b"/>
                      <a:endParaRPr lang="en-IN" sz="1800" b="1" u="none" strike="noStrike" dirty="0">
                        <a:effectLst/>
                      </a:endParaRPr>
                    </a:p>
                    <a:p>
                      <a:pPr algn="ctr" fontAlgn="b"/>
                      <a:r>
                        <a:rPr lang="en-IN" sz="1800" b="1" u="none" strike="noStrike" dirty="0">
                          <a:effectLst/>
                        </a:rPr>
                        <a:t>17</a:t>
                      </a:r>
                      <a:endParaRPr lang="en-IN"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IN" sz="1800" b="1" u="none" strike="noStrike" dirty="0">
                        <a:effectLst/>
                      </a:endParaRPr>
                    </a:p>
                    <a:p>
                      <a:pPr algn="ctr" fontAlgn="b"/>
                      <a:r>
                        <a:rPr lang="en-IN" sz="1800" b="1" u="none" strike="noStrike" dirty="0">
                          <a:effectLst/>
                        </a:rPr>
                        <a:t>262</a:t>
                      </a:r>
                      <a:endParaRPr lang="en-IN"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4360547"/>
                  </a:ext>
                </a:extLst>
              </a:tr>
              <a:tr h="327540">
                <a:tc>
                  <a:txBody>
                    <a:bodyPr/>
                    <a:lstStyle/>
                    <a:p>
                      <a:pPr algn="ctr" fontAlgn="b"/>
                      <a:r>
                        <a:rPr lang="en-IN" sz="1800" b="1" u="none" strike="noStrike">
                          <a:effectLst/>
                        </a:rPr>
                        <a:t> </a:t>
                      </a:r>
                      <a:endParaRPr lang="en-IN" sz="1800" b="1" i="0" u="none" strike="noStrike">
                        <a:solidFill>
                          <a:srgbClr val="000000"/>
                        </a:solidFill>
                        <a:effectLst/>
                        <a:latin typeface="Calibri" panose="020F0502020204030204" pitchFamily="34" charset="0"/>
                      </a:endParaRPr>
                    </a:p>
                  </a:txBody>
                  <a:tcPr marL="6350" marR="6350" marT="6350" marB="0" anchor="b"/>
                </a:tc>
                <a:tc gridSpan="2">
                  <a:txBody>
                    <a:bodyPr/>
                    <a:lstStyle/>
                    <a:p>
                      <a:pPr algn="ctr" fontAlgn="b"/>
                      <a:r>
                        <a:rPr lang="en-IN" sz="1800" b="1" u="none" strike="noStrike" dirty="0">
                          <a:effectLst/>
                        </a:rPr>
                        <a:t> </a:t>
                      </a:r>
                      <a:endParaRPr lang="en-IN" sz="1800" b="1" i="0" u="none" strike="noStrike" dirty="0">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tcPr>
                </a:tc>
                <a:tc hMerge="1">
                  <a:txBody>
                    <a:bodyPr/>
                    <a:lstStyle/>
                    <a:p>
                      <a:endParaRPr lang="en-IN"/>
                    </a:p>
                  </a:txBody>
                  <a:tcPr/>
                </a:tc>
                <a:tc vMerge="1">
                  <a:txBody>
                    <a:bodyPr/>
                    <a:lstStyle/>
                    <a:p>
                      <a:endParaRPr lang="en-IN"/>
                    </a:p>
                  </a:txBody>
                  <a:tcPr/>
                </a:tc>
                <a:tc gridSpan="2">
                  <a:txBody>
                    <a:bodyPr/>
                    <a:lstStyle/>
                    <a:p>
                      <a:pPr algn="ctr" fontAlgn="b"/>
                      <a:r>
                        <a:rPr lang="en-IN" sz="1800" b="1" u="none" strike="noStrike" dirty="0">
                          <a:effectLst/>
                        </a:rPr>
                        <a:t> </a:t>
                      </a:r>
                      <a:endParaRPr lang="en-IN" sz="1800" b="1" i="0" u="none" strike="noStrike" dirty="0">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tcPr>
                </a:tc>
                <a:tc hMerge="1">
                  <a:txBody>
                    <a:bodyPr/>
                    <a:lstStyle/>
                    <a:p>
                      <a:endParaRPr lang="en-IN"/>
                    </a:p>
                  </a:txBody>
                  <a:tcPr/>
                </a:tc>
                <a:extLst>
                  <a:ext uri="{0D108BD9-81ED-4DB2-BD59-A6C34878D82A}">
                    <a16:rowId xmlns:a16="http://schemas.microsoft.com/office/drawing/2014/main" val="937059701"/>
                  </a:ext>
                </a:extLst>
              </a:tr>
              <a:tr h="327540">
                <a:tc>
                  <a:txBody>
                    <a:bodyPr/>
                    <a:lstStyle/>
                    <a:p>
                      <a:pPr algn="ctr" fontAlgn="b"/>
                      <a:r>
                        <a:rPr lang="en-IN" sz="1800" b="1" u="none" strike="noStrike">
                          <a:effectLst/>
                        </a:rPr>
                        <a:t>Accuracy</a:t>
                      </a:r>
                      <a:endParaRPr lang="en-IN" sz="1800" b="1" i="0" u="none" strike="noStrike">
                        <a:solidFill>
                          <a:srgbClr val="000000"/>
                        </a:solidFill>
                        <a:effectLst/>
                        <a:latin typeface="Calibri" panose="020F0502020204030204" pitchFamily="34" charset="0"/>
                      </a:endParaRPr>
                    </a:p>
                  </a:txBody>
                  <a:tcPr marL="6350" marR="6350" marT="6350" marB="0" anchor="b"/>
                </a:tc>
                <a:tc gridSpan="2">
                  <a:txBody>
                    <a:bodyPr/>
                    <a:lstStyle/>
                    <a:p>
                      <a:pPr algn="ctr" fontAlgn="b"/>
                      <a:r>
                        <a:rPr lang="en-IN" sz="1800" b="1" u="none" strike="noStrike" dirty="0">
                          <a:effectLst/>
                        </a:rPr>
                        <a:t>98.97 %</a:t>
                      </a:r>
                      <a:endParaRPr lang="en-IN" sz="1800" b="1" i="0" u="none" strike="noStrike" dirty="0">
                        <a:solidFill>
                          <a:srgbClr val="000000"/>
                        </a:solidFill>
                        <a:effectLst/>
                        <a:latin typeface="Calibri" panose="020F0502020204030204" pitchFamily="34" charset="0"/>
                      </a:endParaRPr>
                    </a:p>
                  </a:txBody>
                  <a:tcPr marL="6350" marR="6350" marT="6350" marB="0" anchor="b"/>
                </a:tc>
                <a:tc hMerge="1">
                  <a:txBody>
                    <a:bodyPr/>
                    <a:lstStyle/>
                    <a:p>
                      <a:endParaRPr lang="en-IN"/>
                    </a:p>
                  </a:txBody>
                  <a:tcPr/>
                </a:tc>
                <a:tc vMerge="1">
                  <a:txBody>
                    <a:bodyPr/>
                    <a:lstStyle/>
                    <a:p>
                      <a:endParaRPr lang="en-IN"/>
                    </a:p>
                  </a:txBody>
                  <a:tcPr/>
                </a:tc>
                <a:tc gridSpan="2">
                  <a:txBody>
                    <a:bodyPr/>
                    <a:lstStyle/>
                    <a:p>
                      <a:pPr algn="ctr" fontAlgn="b"/>
                      <a:r>
                        <a:rPr lang="en-IN" sz="1800" b="1" u="none" strike="noStrike" dirty="0">
                          <a:effectLst/>
                        </a:rPr>
                        <a:t>95.90 %</a:t>
                      </a:r>
                      <a:endParaRPr lang="en-IN" sz="1800" b="1" i="0" u="none" strike="noStrike" dirty="0">
                        <a:solidFill>
                          <a:srgbClr val="000000"/>
                        </a:solidFill>
                        <a:effectLst/>
                        <a:latin typeface="Calibri" panose="020F0502020204030204" pitchFamily="34" charset="0"/>
                      </a:endParaRPr>
                    </a:p>
                  </a:txBody>
                  <a:tcPr marL="6350" marR="6350" marT="6350" marB="0" anchor="b"/>
                </a:tc>
                <a:tc hMerge="1">
                  <a:txBody>
                    <a:bodyPr/>
                    <a:lstStyle/>
                    <a:p>
                      <a:endParaRPr lang="en-IN"/>
                    </a:p>
                  </a:txBody>
                  <a:tcPr/>
                </a:tc>
                <a:extLst>
                  <a:ext uri="{0D108BD9-81ED-4DB2-BD59-A6C34878D82A}">
                    <a16:rowId xmlns:a16="http://schemas.microsoft.com/office/drawing/2014/main" val="4047227551"/>
                  </a:ext>
                </a:extLst>
              </a:tr>
            </a:tbl>
          </a:graphicData>
        </a:graphic>
      </p:graphicFrame>
      <p:graphicFrame>
        <p:nvGraphicFramePr>
          <p:cNvPr id="5" name="Table 4">
            <a:extLst>
              <a:ext uri="{FF2B5EF4-FFF2-40B4-BE49-F238E27FC236}">
                <a16:creationId xmlns:a16="http://schemas.microsoft.com/office/drawing/2014/main" id="{9F3980A8-4049-410B-A7EC-D7D8FBF623F3}"/>
              </a:ext>
            </a:extLst>
          </p:cNvPr>
          <p:cNvGraphicFramePr>
            <a:graphicFrameLocks noGrp="1"/>
          </p:cNvGraphicFramePr>
          <p:nvPr>
            <p:extLst>
              <p:ext uri="{D42A27DB-BD31-4B8C-83A1-F6EECF244321}">
                <p14:modId xmlns:p14="http://schemas.microsoft.com/office/powerpoint/2010/main" val="2200876769"/>
              </p:ext>
            </p:extLst>
          </p:nvPr>
        </p:nvGraphicFramePr>
        <p:xfrm>
          <a:off x="1520504" y="2981887"/>
          <a:ext cx="1467770" cy="841575"/>
        </p:xfrm>
        <a:graphic>
          <a:graphicData uri="http://schemas.openxmlformats.org/drawingml/2006/table">
            <a:tbl>
              <a:tblPr firstRow="1" bandRow="1">
                <a:tableStyleId>{5C22544A-7EE6-4342-B048-85BDC9FD1C3A}</a:tableStyleId>
              </a:tblPr>
              <a:tblGrid>
                <a:gridCol w="300905">
                  <a:extLst>
                    <a:ext uri="{9D8B030D-6E8A-4147-A177-3AD203B41FA5}">
                      <a16:colId xmlns:a16="http://schemas.microsoft.com/office/drawing/2014/main" val="1100175277"/>
                    </a:ext>
                  </a:extLst>
                </a:gridCol>
                <a:gridCol w="1166865">
                  <a:extLst>
                    <a:ext uri="{9D8B030D-6E8A-4147-A177-3AD203B41FA5}">
                      <a16:colId xmlns:a16="http://schemas.microsoft.com/office/drawing/2014/main" val="1324024468"/>
                    </a:ext>
                  </a:extLst>
                </a:gridCol>
              </a:tblGrid>
              <a:tr h="326003">
                <a:tc>
                  <a:txBody>
                    <a:bodyPr/>
                    <a:lstStyle/>
                    <a:p>
                      <a:r>
                        <a:rPr lang="en-IN" sz="1400" b="1" dirty="0">
                          <a:solidFill>
                            <a:schemeClr val="tx1"/>
                          </a:solidFill>
                        </a:rPr>
                        <a:t>0</a:t>
                      </a:r>
                    </a:p>
                  </a:txBody>
                  <a:tcPr/>
                </a:tc>
                <a:tc>
                  <a:txBody>
                    <a:bodyPr/>
                    <a:lstStyle/>
                    <a:p>
                      <a:r>
                        <a:rPr lang="en-IN" sz="1400" b="1" dirty="0">
                          <a:solidFill>
                            <a:schemeClr val="tx1"/>
                          </a:solidFill>
                        </a:rPr>
                        <a:t>Not Churned</a:t>
                      </a:r>
                    </a:p>
                  </a:txBody>
                  <a:tcPr/>
                </a:tc>
                <a:extLst>
                  <a:ext uri="{0D108BD9-81ED-4DB2-BD59-A6C34878D82A}">
                    <a16:rowId xmlns:a16="http://schemas.microsoft.com/office/drawing/2014/main" val="3482369570"/>
                  </a:ext>
                </a:extLst>
              </a:tr>
              <a:tr h="323415">
                <a:tc>
                  <a:txBody>
                    <a:bodyPr/>
                    <a:lstStyle/>
                    <a:p>
                      <a:r>
                        <a:rPr lang="en-IN" sz="1400" b="1" dirty="0">
                          <a:solidFill>
                            <a:schemeClr val="tx1"/>
                          </a:solidFill>
                        </a:rPr>
                        <a:t>1</a:t>
                      </a:r>
                    </a:p>
                  </a:txBody>
                  <a:tcPr/>
                </a:tc>
                <a:tc>
                  <a:txBody>
                    <a:bodyPr/>
                    <a:lstStyle/>
                    <a:p>
                      <a:r>
                        <a:rPr lang="en-IN" sz="1400" b="1" dirty="0">
                          <a:solidFill>
                            <a:schemeClr val="tx1"/>
                          </a:solidFill>
                        </a:rPr>
                        <a:t>Churned</a:t>
                      </a:r>
                    </a:p>
                  </a:txBody>
                  <a:tcPr/>
                </a:tc>
                <a:extLst>
                  <a:ext uri="{0D108BD9-81ED-4DB2-BD59-A6C34878D82A}">
                    <a16:rowId xmlns:a16="http://schemas.microsoft.com/office/drawing/2014/main" val="2022769921"/>
                  </a:ext>
                </a:extLst>
              </a:tr>
            </a:tbl>
          </a:graphicData>
        </a:graphic>
      </p:graphicFrame>
    </p:spTree>
    <p:extLst>
      <p:ext uri="{BB962C8B-B14F-4D97-AF65-F5344CB8AC3E}">
        <p14:creationId xmlns:p14="http://schemas.microsoft.com/office/powerpoint/2010/main" val="39614452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317703"/>
            <a:ext cx="9601200" cy="1576552"/>
          </a:xfrm>
        </p:spPr>
        <p:txBody>
          <a:bodyPr/>
          <a:lstStyle/>
          <a:p>
            <a:r>
              <a:rPr lang="en-US" dirty="0"/>
              <a:t>Conclusion</a:t>
            </a:r>
          </a:p>
        </p:txBody>
      </p:sp>
      <p:sp>
        <p:nvSpPr>
          <p:cNvPr id="3" name="Content Placeholder 2"/>
          <p:cNvSpPr>
            <a:spLocks noGrp="1"/>
          </p:cNvSpPr>
          <p:nvPr>
            <p:ph idx="4294967295"/>
          </p:nvPr>
        </p:nvSpPr>
        <p:spPr>
          <a:xfrm>
            <a:off x="851338" y="1801559"/>
            <a:ext cx="10562896" cy="4382826"/>
          </a:xfrm>
        </p:spPr>
        <p:txBody>
          <a:bodyPr>
            <a:normAutofit/>
          </a:bodyPr>
          <a:lstStyle/>
          <a:p>
            <a:pPr lvl="0"/>
            <a:r>
              <a:rPr lang="en-US" dirty="0"/>
              <a:t>Business is mostly flat throughout 2011 to 2013 with slight increasing trend</a:t>
            </a:r>
            <a:endParaRPr lang="en-GB" dirty="0"/>
          </a:p>
          <a:p>
            <a:pPr lvl="0"/>
            <a:r>
              <a:rPr lang="en-US" dirty="0"/>
              <a:t>There are total 47 branches and avg. weekly calls is 33. We can say there are few branches who do not get even one single call in a week</a:t>
            </a:r>
            <a:endParaRPr lang="en-GB" dirty="0"/>
          </a:p>
          <a:p>
            <a:pPr lvl="0"/>
            <a:r>
              <a:rPr lang="en-US" dirty="0"/>
              <a:t>There are few Jobs asked by customers most and they contribute major in total revenue.</a:t>
            </a:r>
            <a:endParaRPr lang="en-GB" dirty="0"/>
          </a:p>
          <a:p>
            <a:pPr lvl="0"/>
            <a:r>
              <a:rPr lang="en-US" dirty="0"/>
              <a:t>Strange but real: This is the business where cream customers tend to churn most and attribute to ad-hoc work requirements.</a:t>
            </a:r>
          </a:p>
          <a:p>
            <a:pPr marL="0" lvl="0" indent="0">
              <a:buNone/>
            </a:pPr>
            <a:r>
              <a:rPr lang="en-US" dirty="0"/>
              <a:t> &gt; </a:t>
            </a:r>
            <a:r>
              <a:rPr lang="en-IN" dirty="0"/>
              <a:t>Customer Type 1 formed the bulk of customers and were also found to churn the 	most </a:t>
            </a:r>
            <a:endParaRPr lang="en-GB" dirty="0"/>
          </a:p>
          <a:p>
            <a:pPr marL="0" indent="0">
              <a:buNone/>
            </a:pPr>
            <a:endParaRPr lang="en-US" dirty="0"/>
          </a:p>
        </p:txBody>
      </p:sp>
      <p:cxnSp>
        <p:nvCxnSpPr>
          <p:cNvPr id="5" name="Straight Connector 4"/>
          <p:cNvCxnSpPr/>
          <p:nvPr/>
        </p:nvCxnSpPr>
        <p:spPr>
          <a:xfrm>
            <a:off x="1481959" y="1596612"/>
            <a:ext cx="928588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25974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317703"/>
            <a:ext cx="9601200" cy="1576552"/>
          </a:xfrm>
        </p:spPr>
        <p:txBody>
          <a:bodyPr/>
          <a:lstStyle/>
          <a:p>
            <a:r>
              <a:rPr lang="en-US" dirty="0"/>
              <a:t>Recommendation</a:t>
            </a:r>
          </a:p>
        </p:txBody>
      </p:sp>
      <p:sp>
        <p:nvSpPr>
          <p:cNvPr id="3" name="Content Placeholder 2"/>
          <p:cNvSpPr>
            <a:spLocks noGrp="1"/>
          </p:cNvSpPr>
          <p:nvPr>
            <p:ph idx="4294967295"/>
          </p:nvPr>
        </p:nvSpPr>
        <p:spPr>
          <a:xfrm>
            <a:off x="851338" y="1801559"/>
            <a:ext cx="10562896" cy="4382826"/>
          </a:xfrm>
        </p:spPr>
        <p:txBody>
          <a:bodyPr>
            <a:normAutofit fontScale="92500" lnSpcReduction="20000"/>
          </a:bodyPr>
          <a:lstStyle/>
          <a:p>
            <a:pPr lvl="0"/>
            <a:r>
              <a:rPr lang="en-US" b="1" dirty="0"/>
              <a:t>To retain cream customer</a:t>
            </a:r>
            <a:r>
              <a:rPr lang="en-US" dirty="0"/>
              <a:t>: We recommend company to start Annual Maintenance contract program for their loyal customers. One of the way churn can be controlled to some extent</a:t>
            </a:r>
            <a:endParaRPr lang="en-GB" dirty="0"/>
          </a:p>
          <a:p>
            <a:pPr lvl="0"/>
            <a:r>
              <a:rPr lang="en-US" dirty="0"/>
              <a:t>There are many Jobs hardly used and can be delisted from the services offered by the company</a:t>
            </a:r>
            <a:endParaRPr lang="en-GB" dirty="0"/>
          </a:p>
          <a:p>
            <a:pPr lvl="0"/>
            <a:r>
              <a:rPr lang="en-US" dirty="0"/>
              <a:t>63% of total service calls are from returning customers. We recommend up selling and cross selling to existing customers which will help increase the company’s share in customer wallet</a:t>
            </a:r>
            <a:endParaRPr lang="en-GB" dirty="0"/>
          </a:p>
          <a:p>
            <a:pPr lvl="0"/>
            <a:r>
              <a:rPr lang="en-US" dirty="0"/>
              <a:t>There are several branches which contribute very less to the overall revenue. These branches can either be combined with other branches, try applying a few recommendations listed above to see if business improves, or closed the branch if it continues with its poor performance</a:t>
            </a:r>
            <a:endParaRPr lang="en-GB" dirty="0"/>
          </a:p>
          <a:p>
            <a:pPr lvl="0"/>
            <a:r>
              <a:rPr lang="en-US" dirty="0"/>
              <a:t>The company also needs to build a better CRM system, find CLV values, prepare website with geographical details, accept online service requests, use chat bots, web analytics system and other services to improve performance</a:t>
            </a:r>
            <a:endParaRPr lang="en-GB" dirty="0"/>
          </a:p>
          <a:p>
            <a:pPr marL="0" indent="0">
              <a:buNone/>
            </a:pPr>
            <a:endParaRPr lang="en-US" dirty="0"/>
          </a:p>
        </p:txBody>
      </p:sp>
      <p:cxnSp>
        <p:nvCxnSpPr>
          <p:cNvPr id="5" name="Straight Connector 4"/>
          <p:cNvCxnSpPr/>
          <p:nvPr/>
        </p:nvCxnSpPr>
        <p:spPr>
          <a:xfrm>
            <a:off x="1481959" y="1596612"/>
            <a:ext cx="928588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02819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243268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a:t>Executive Summary and key findings</a:t>
            </a:r>
          </a:p>
        </p:txBody>
      </p:sp>
      <p:sp>
        <p:nvSpPr>
          <p:cNvPr id="3" name="Subtitle 2"/>
          <p:cNvSpPr>
            <a:spLocks noGrp="1"/>
          </p:cNvSpPr>
          <p:nvPr>
            <p:ph type="subTitle" idx="1"/>
          </p:nvPr>
        </p:nvSpPr>
        <p:spPr/>
        <p:txBody>
          <a:bodyPr/>
          <a:lstStyle/>
          <a:p>
            <a:r>
              <a:rPr lang="en-US" dirty="0"/>
              <a:t>Plumbing Business Analysis </a:t>
            </a:r>
          </a:p>
        </p:txBody>
      </p:sp>
    </p:spTree>
    <p:extLst>
      <p:ext uri="{BB962C8B-B14F-4D97-AF65-F5344CB8AC3E}">
        <p14:creationId xmlns:p14="http://schemas.microsoft.com/office/powerpoint/2010/main" val="1102713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220718"/>
            <a:ext cx="9601200" cy="1576552"/>
          </a:xfrm>
        </p:spPr>
        <p:txBody>
          <a:bodyPr/>
          <a:lstStyle/>
          <a:p>
            <a:r>
              <a:rPr lang="en-US" dirty="0"/>
              <a:t>Executive Summary and key findings</a:t>
            </a:r>
          </a:p>
        </p:txBody>
      </p:sp>
      <p:sp>
        <p:nvSpPr>
          <p:cNvPr id="3" name="Content Placeholder 2"/>
          <p:cNvSpPr>
            <a:spLocks noGrp="1"/>
          </p:cNvSpPr>
          <p:nvPr>
            <p:ph idx="4294967295"/>
          </p:nvPr>
        </p:nvSpPr>
        <p:spPr>
          <a:xfrm>
            <a:off x="804043" y="1718429"/>
            <a:ext cx="10673255" cy="4382826"/>
          </a:xfrm>
        </p:spPr>
        <p:txBody>
          <a:bodyPr>
            <a:normAutofit lnSpcReduction="10000"/>
          </a:bodyPr>
          <a:lstStyle/>
          <a:p>
            <a:r>
              <a:rPr lang="en-US" b="1" dirty="0"/>
              <a:t>Three-year data:</a:t>
            </a:r>
            <a:r>
              <a:rPr lang="en-US" dirty="0"/>
              <a:t> Analysis is performed on three years data starting Jan 2011 to Dec 2013 for the Plumbing &amp; Drain Service company (PDS).</a:t>
            </a:r>
          </a:p>
          <a:p>
            <a:r>
              <a:rPr lang="en-US" dirty="0"/>
              <a:t> </a:t>
            </a:r>
            <a:r>
              <a:rPr lang="en-US" b="1" dirty="0"/>
              <a:t>No Significant trend/seasonality visible</a:t>
            </a:r>
            <a:r>
              <a:rPr lang="en-US" dirty="0"/>
              <a:t>-</a:t>
            </a:r>
            <a:r>
              <a:rPr lang="en-IN" dirty="0"/>
              <a:t> Overall business reasonably flat, total revenue $ 2.24 million from 1058 unique customers who make 5069 service calls in three years.</a:t>
            </a:r>
            <a:endParaRPr lang="en-US" dirty="0"/>
          </a:p>
          <a:p>
            <a:r>
              <a:rPr lang="en-IN" dirty="0"/>
              <a:t>Reasonable coverage throughout the United States, </a:t>
            </a:r>
            <a:r>
              <a:rPr lang="en-IN" b="1" dirty="0"/>
              <a:t>presence in 28 states, and operates 47 branches</a:t>
            </a:r>
          </a:p>
          <a:p>
            <a:r>
              <a:rPr lang="en-US" dirty="0"/>
              <a:t>On a typical year </a:t>
            </a:r>
            <a:r>
              <a:rPr lang="mr-IN" dirty="0"/>
              <a:t>–</a:t>
            </a:r>
            <a:r>
              <a:rPr lang="en-US" dirty="0"/>
              <a:t> </a:t>
            </a:r>
            <a:r>
              <a:rPr lang="en-US" b="1" dirty="0"/>
              <a:t>63% of service calls are received from returning base</a:t>
            </a:r>
            <a:r>
              <a:rPr lang="en-US" dirty="0"/>
              <a:t> and 37% new.</a:t>
            </a:r>
          </a:p>
          <a:p>
            <a:pPr marL="0" indent="0">
              <a:buNone/>
            </a:pPr>
            <a:r>
              <a:rPr lang="en-US" dirty="0"/>
              <a:t>	&gt; Almost </a:t>
            </a:r>
            <a:r>
              <a:rPr lang="en-US" b="1" dirty="0"/>
              <a:t>70% of new customers a year are acquired </a:t>
            </a:r>
            <a:r>
              <a:rPr lang="en-US" dirty="0"/>
              <a:t>as diligent or Savvy base.</a:t>
            </a:r>
            <a:endParaRPr lang="en-GB" dirty="0"/>
          </a:p>
          <a:p>
            <a:pPr marL="0" indent="0">
              <a:buNone/>
            </a:pPr>
            <a:endParaRPr lang="en-US" dirty="0"/>
          </a:p>
        </p:txBody>
      </p:sp>
      <p:cxnSp>
        <p:nvCxnSpPr>
          <p:cNvPr id="5" name="Straight Connector 4"/>
          <p:cNvCxnSpPr/>
          <p:nvPr/>
        </p:nvCxnSpPr>
        <p:spPr>
          <a:xfrm>
            <a:off x="1481959" y="1513482"/>
            <a:ext cx="928588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58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220718"/>
            <a:ext cx="9601200" cy="1576552"/>
          </a:xfrm>
        </p:spPr>
        <p:txBody>
          <a:bodyPr/>
          <a:lstStyle/>
          <a:p>
            <a:r>
              <a:rPr lang="en-US" dirty="0"/>
              <a:t>Executive Summary and key findings</a:t>
            </a:r>
          </a:p>
        </p:txBody>
      </p:sp>
      <p:sp>
        <p:nvSpPr>
          <p:cNvPr id="3" name="Content Placeholder 2"/>
          <p:cNvSpPr>
            <a:spLocks noGrp="1"/>
          </p:cNvSpPr>
          <p:nvPr>
            <p:ph idx="4294967295"/>
          </p:nvPr>
        </p:nvSpPr>
        <p:spPr>
          <a:xfrm>
            <a:off x="851338" y="1718429"/>
            <a:ext cx="10562896" cy="4382826"/>
          </a:xfrm>
        </p:spPr>
        <p:txBody>
          <a:bodyPr>
            <a:normAutofit/>
          </a:bodyPr>
          <a:lstStyle/>
          <a:p>
            <a:r>
              <a:rPr lang="en-US" b="1" dirty="0"/>
              <a:t>Day of week and Hour of day analysis suggests</a:t>
            </a:r>
            <a:r>
              <a:rPr lang="en-US" dirty="0"/>
              <a:t> – </a:t>
            </a:r>
            <a:r>
              <a:rPr lang="en-US" b="1" dirty="0"/>
              <a:t>Mondays make more business </a:t>
            </a:r>
            <a:r>
              <a:rPr lang="en-US" dirty="0"/>
              <a:t>compared to other days of week (</a:t>
            </a:r>
            <a:r>
              <a:rPr lang="en-US" b="1" dirty="0"/>
              <a:t>on avg. 37% more</a:t>
            </a:r>
            <a:r>
              <a:rPr lang="en-US" dirty="0"/>
              <a:t> service call on Mondays)</a:t>
            </a:r>
          </a:p>
          <a:p>
            <a:pPr marL="0" indent="0">
              <a:buNone/>
            </a:pPr>
            <a:r>
              <a:rPr lang="en-US" dirty="0"/>
              <a:t>	&gt; </a:t>
            </a:r>
            <a:r>
              <a:rPr lang="en-US" b="1" dirty="0"/>
              <a:t>Morning from 7AM till late afternoon </a:t>
            </a:r>
            <a:r>
              <a:rPr lang="en-US" dirty="0"/>
              <a:t>sees</a:t>
            </a:r>
            <a:r>
              <a:rPr lang="en-US" b="1" dirty="0"/>
              <a:t> maximum calls </a:t>
            </a:r>
            <a:r>
              <a:rPr lang="en-US" dirty="0"/>
              <a:t>peak around 		    11AM </a:t>
            </a:r>
            <a:r>
              <a:rPr lang="en-US" b="1" dirty="0"/>
              <a:t>(82%  	    of total calls</a:t>
            </a:r>
            <a:r>
              <a:rPr lang="en-US" dirty="0"/>
              <a:t>) </a:t>
            </a:r>
            <a:r>
              <a:rPr lang="en-GB" dirty="0"/>
              <a:t>	</a:t>
            </a:r>
          </a:p>
          <a:p>
            <a:pPr marL="0" indent="0">
              <a:buNone/>
            </a:pPr>
            <a:r>
              <a:rPr lang="en-GB" dirty="0"/>
              <a:t>	&gt; </a:t>
            </a:r>
            <a:r>
              <a:rPr lang="en-US" b="1" dirty="0"/>
              <a:t>Almost 42%</a:t>
            </a:r>
            <a:r>
              <a:rPr lang="en-US" dirty="0"/>
              <a:t> </a:t>
            </a:r>
            <a:r>
              <a:rPr lang="en-US" b="1" dirty="0"/>
              <a:t>of total calls/revenue </a:t>
            </a:r>
            <a:r>
              <a:rPr lang="en-US" dirty="0"/>
              <a:t>are with </a:t>
            </a:r>
            <a:r>
              <a:rPr lang="en-US" b="1" dirty="0"/>
              <a:t>Job code 2,1 and 0</a:t>
            </a:r>
            <a:r>
              <a:rPr lang="en-US" dirty="0"/>
              <a:t> in respective 		order.</a:t>
            </a:r>
            <a:endParaRPr lang="en-GB" dirty="0"/>
          </a:p>
          <a:p>
            <a:pPr marL="0" indent="0">
              <a:buNone/>
            </a:pPr>
            <a:r>
              <a:rPr lang="en-GB" dirty="0"/>
              <a:t>	&gt;  </a:t>
            </a:r>
            <a:r>
              <a:rPr lang="en-US" b="1" dirty="0"/>
              <a:t>57 % of total service calls</a:t>
            </a:r>
            <a:r>
              <a:rPr lang="en-US" dirty="0"/>
              <a:t> across branches/states is </a:t>
            </a:r>
            <a:r>
              <a:rPr lang="en-US" b="1" dirty="0"/>
              <a:t>by Customer type 1</a:t>
            </a:r>
          </a:p>
          <a:p>
            <a:r>
              <a:rPr lang="en-US" dirty="0"/>
              <a:t>Analysis able to explains </a:t>
            </a:r>
            <a:r>
              <a:rPr lang="en-US" b="1" dirty="0"/>
              <a:t>about 99% of the variation in data </a:t>
            </a:r>
            <a:r>
              <a:rPr lang="en-US" dirty="0"/>
              <a:t>accurately to predict customer Churn.</a:t>
            </a:r>
            <a:r>
              <a:rPr lang="en-US" b="1" dirty="0"/>
              <a:t> </a:t>
            </a:r>
            <a:endParaRPr lang="en-GB" b="1" dirty="0"/>
          </a:p>
        </p:txBody>
      </p:sp>
      <p:cxnSp>
        <p:nvCxnSpPr>
          <p:cNvPr id="5" name="Straight Connector 4"/>
          <p:cNvCxnSpPr/>
          <p:nvPr/>
        </p:nvCxnSpPr>
        <p:spPr>
          <a:xfrm>
            <a:off x="1481959" y="1513482"/>
            <a:ext cx="928588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955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000" dirty="0"/>
              <a:t>Data Summary and Preparation</a:t>
            </a:r>
          </a:p>
        </p:txBody>
      </p:sp>
      <p:sp>
        <p:nvSpPr>
          <p:cNvPr id="3" name="Subtitle 2"/>
          <p:cNvSpPr>
            <a:spLocks noGrp="1"/>
          </p:cNvSpPr>
          <p:nvPr>
            <p:ph type="subTitle" idx="1"/>
          </p:nvPr>
        </p:nvSpPr>
        <p:spPr/>
        <p:txBody>
          <a:bodyPr/>
          <a:lstStyle/>
          <a:p>
            <a:r>
              <a:rPr lang="en-US" dirty="0"/>
              <a:t>Plumbing Business Analysis </a:t>
            </a:r>
          </a:p>
        </p:txBody>
      </p:sp>
    </p:spTree>
    <p:extLst>
      <p:ext uri="{BB962C8B-B14F-4D97-AF65-F5344CB8AC3E}">
        <p14:creationId xmlns:p14="http://schemas.microsoft.com/office/powerpoint/2010/main" val="1713258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Summary and Preparation</a:t>
            </a:r>
          </a:p>
        </p:txBody>
      </p:sp>
      <p:sp>
        <p:nvSpPr>
          <p:cNvPr id="3" name="Content Placeholder 2"/>
          <p:cNvSpPr>
            <a:spLocks noGrp="1"/>
          </p:cNvSpPr>
          <p:nvPr>
            <p:ph idx="1"/>
          </p:nvPr>
        </p:nvSpPr>
        <p:spPr/>
        <p:txBody>
          <a:bodyPr>
            <a:normAutofit/>
          </a:bodyPr>
          <a:lstStyle/>
          <a:p>
            <a:r>
              <a:rPr lang="en-US" dirty="0"/>
              <a:t>We have used Plumbing Master Data V0.2.xls file for our analysis</a:t>
            </a:r>
          </a:p>
          <a:p>
            <a:r>
              <a:rPr lang="en-US" dirty="0"/>
              <a:t>Total 5284 records/observation</a:t>
            </a:r>
          </a:p>
          <a:p>
            <a:r>
              <a:rPr lang="en-US" dirty="0"/>
              <a:t>Observations were spread from year 2010 to 2014</a:t>
            </a:r>
          </a:p>
          <a:p>
            <a:r>
              <a:rPr lang="en-US" dirty="0"/>
              <a:t>31 variables of mixed datatypes</a:t>
            </a:r>
          </a:p>
          <a:p>
            <a:r>
              <a:rPr lang="en-US" dirty="0"/>
              <a:t>7 categorical, 7 Date, 4 time variables and others masked customer information variables</a:t>
            </a:r>
          </a:p>
          <a:p>
            <a:endParaRPr lang="en-US" dirty="0"/>
          </a:p>
          <a:p>
            <a:endParaRPr lang="en-US" dirty="0"/>
          </a:p>
        </p:txBody>
      </p:sp>
    </p:spTree>
    <p:extLst>
      <p:ext uri="{BB962C8B-B14F-4D97-AF65-F5344CB8AC3E}">
        <p14:creationId xmlns:p14="http://schemas.microsoft.com/office/powerpoint/2010/main" val="112004882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12818</TotalTime>
  <Words>1961</Words>
  <Application>Microsoft Office PowerPoint</Application>
  <PresentationFormat>Widescreen</PresentationFormat>
  <Paragraphs>277</Paragraphs>
  <Slides>46</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Arial</vt:lpstr>
      <vt:lpstr>Calibri</vt:lpstr>
      <vt:lpstr>Cambria Math</vt:lpstr>
      <vt:lpstr>Frutiger 45 Light</vt:lpstr>
      <vt:lpstr>Garamond</vt:lpstr>
      <vt:lpstr>Mangal</vt:lpstr>
      <vt:lpstr>Times New Roman</vt:lpstr>
      <vt:lpstr>Wingdings</vt:lpstr>
      <vt:lpstr>Organic</vt:lpstr>
      <vt:lpstr>Target Marketing and Demand Forecasting for a Plumbing and Drain Services Company</vt:lpstr>
      <vt:lpstr>INDEX</vt:lpstr>
      <vt:lpstr>Objective</vt:lpstr>
      <vt:lpstr>Data Source</vt:lpstr>
      <vt:lpstr>Executive Summary and key findings</vt:lpstr>
      <vt:lpstr>Executive Summary and key findings</vt:lpstr>
      <vt:lpstr>Executive Summary and key findings</vt:lpstr>
      <vt:lpstr>Data Summary and Preparation</vt:lpstr>
      <vt:lpstr>Data Summary and Preparation</vt:lpstr>
      <vt:lpstr>Data Summary and Preparation</vt:lpstr>
      <vt:lpstr>PowerPoint Presentation</vt:lpstr>
      <vt:lpstr>Data Summary and Preparation</vt:lpstr>
      <vt:lpstr>Target/Churn Definition</vt:lpstr>
      <vt:lpstr>PowerPoint Presentation</vt:lpstr>
      <vt:lpstr>Data Summary and Preparation</vt:lpstr>
      <vt:lpstr>Exploratory Data Analysis</vt:lpstr>
      <vt:lpstr>Exploratory data analysis (EDA): geographical presence</vt:lpstr>
      <vt:lpstr>Service calls for Jan 2011 till Dec 2013</vt:lpstr>
      <vt:lpstr>Service calls throughout week shows decreasing trend</vt:lpstr>
      <vt:lpstr>Service provided throughout day</vt:lpstr>
      <vt:lpstr>Sales drilled down to per bill/transaction level</vt:lpstr>
      <vt:lpstr>Business from Customer types across geography</vt:lpstr>
      <vt:lpstr>Top revenue generating Job codes</vt:lpstr>
      <vt:lpstr>PowerPoint Presentation</vt:lpstr>
      <vt:lpstr>PowerPoint Presentation</vt:lpstr>
      <vt:lpstr>PowerPoint Presentation</vt:lpstr>
      <vt:lpstr>Hypothesis Testing</vt:lpstr>
      <vt:lpstr>Correlation matrix:</vt:lpstr>
      <vt:lpstr>Correlation matrix table:</vt:lpstr>
      <vt:lpstr>PowerPoint Presentation</vt:lpstr>
      <vt:lpstr>Summary of hypothesis testing statements</vt:lpstr>
      <vt:lpstr>List of Significant Variables for Model Building </vt:lpstr>
      <vt:lpstr>Lets Build Model</vt:lpstr>
      <vt:lpstr>POC and Model selection</vt:lpstr>
      <vt:lpstr>PowerPoint Presentation</vt:lpstr>
      <vt:lpstr>Final Model using R</vt:lpstr>
      <vt:lpstr>Random Forest(RF)</vt:lpstr>
      <vt:lpstr>PowerPoint Presentation</vt:lpstr>
      <vt:lpstr>Analyzing RF development model performance</vt:lpstr>
      <vt:lpstr>Run RF model on Holdout data</vt:lpstr>
      <vt:lpstr>PowerPoint Presentation</vt:lpstr>
      <vt:lpstr>Analyzing RF model on unseen holdout data</vt:lpstr>
      <vt:lpstr>Close agreement between development and holdout data</vt:lpstr>
      <vt:lpstr>Conclusion</vt:lpstr>
      <vt:lpstr>Recommendation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DM Group 7</dc:title>
  <dc:creator>Microsoft Office User</dc:creator>
  <cp:lastModifiedBy>Bhavsar, Dushyant Sunilkumar</cp:lastModifiedBy>
  <cp:revision>309</cp:revision>
  <dcterms:created xsi:type="dcterms:W3CDTF">2017-07-09T05:07:13Z</dcterms:created>
  <dcterms:modified xsi:type="dcterms:W3CDTF">2018-01-12T08:40:58Z</dcterms:modified>
</cp:coreProperties>
</file>